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56" r:id="rId2"/>
    <p:sldId id="271" r:id="rId3"/>
    <p:sldId id="283" r:id="rId4"/>
    <p:sldId id="274" r:id="rId5"/>
    <p:sldId id="262" r:id="rId6"/>
    <p:sldId id="263" r:id="rId7"/>
    <p:sldId id="281" r:id="rId8"/>
    <p:sldId id="282" r:id="rId9"/>
    <p:sldId id="257" r:id="rId10"/>
    <p:sldId id="265" r:id="rId11"/>
    <p:sldId id="266" r:id="rId12"/>
    <p:sldId id="289" r:id="rId13"/>
    <p:sldId id="290" r:id="rId14"/>
    <p:sldId id="295" r:id="rId15"/>
    <p:sldId id="292" r:id="rId16"/>
    <p:sldId id="296" r:id="rId17"/>
    <p:sldId id="297" r:id="rId18"/>
  </p:sldIdLst>
  <p:sldSz cx="9144000" cy="6858000" type="screen4x3"/>
  <p:notesSz cx="6858000" cy="9144000"/>
  <p:defaultTextStyle>
    <a:defPPr>
      <a:defRPr lang="en-US"/>
    </a:defPPr>
    <a:lvl1pPr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1pPr>
    <a:lvl2pPr marL="4572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2pPr>
    <a:lvl3pPr marL="9144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3pPr>
    <a:lvl4pPr marL="13716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4pPr>
    <a:lvl5pPr marL="18288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5pPr>
    <a:lvl6pPr marL="2286000" algn="l" defTabSz="914400" rtl="0" eaLnBrk="1" latinLnBrk="0" hangingPunct="1">
      <a:defRPr sz="2800" kern="1200">
        <a:solidFill>
          <a:schemeClr val="accent1"/>
        </a:solidFill>
        <a:latin typeface="Arial" charset="0"/>
        <a:ea typeface="+mn-ea"/>
        <a:cs typeface="+mn-cs"/>
      </a:defRPr>
    </a:lvl6pPr>
    <a:lvl7pPr marL="2743200" algn="l" defTabSz="914400" rtl="0" eaLnBrk="1" latinLnBrk="0" hangingPunct="1">
      <a:defRPr sz="2800" kern="1200">
        <a:solidFill>
          <a:schemeClr val="accent1"/>
        </a:solidFill>
        <a:latin typeface="Arial" charset="0"/>
        <a:ea typeface="+mn-ea"/>
        <a:cs typeface="+mn-cs"/>
      </a:defRPr>
    </a:lvl7pPr>
    <a:lvl8pPr marL="3200400" algn="l" defTabSz="914400" rtl="0" eaLnBrk="1" latinLnBrk="0" hangingPunct="1">
      <a:defRPr sz="2800" kern="1200">
        <a:solidFill>
          <a:schemeClr val="accent1"/>
        </a:solidFill>
        <a:latin typeface="Arial" charset="0"/>
        <a:ea typeface="+mn-ea"/>
        <a:cs typeface="+mn-cs"/>
      </a:defRPr>
    </a:lvl8pPr>
    <a:lvl9pPr marL="3657600" algn="l" defTabSz="914400" rtl="0" eaLnBrk="1" latinLnBrk="0" hangingPunct="1">
      <a:defRPr sz="2800" kern="1200">
        <a:solidFill>
          <a:schemeClr val="accent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4F67"/>
    <a:srgbClr val="000000"/>
    <a:srgbClr val="009999"/>
    <a:srgbClr val="FF3399"/>
    <a:srgbClr val="FF6600"/>
    <a:srgbClr val="33CC33"/>
    <a:srgbClr val="FFFF00"/>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143" autoAdjust="0"/>
  </p:normalViewPr>
  <p:slideViewPr>
    <p:cSldViewPr>
      <p:cViewPr varScale="1">
        <p:scale>
          <a:sx n="71" d="100"/>
          <a:sy n="71" d="100"/>
        </p:scale>
        <p:origin x="93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F:\asif%20rahim\e%20data\M.%20ASIF%20RAHIM\ACCOUNTS\ANNUALLY\JUNE%202024\Discloures%202023-24\Corporate%20Session%20breifing%20work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asif%20rahim\e%20data\M.%20ASIF%20RAHIM\ACCOUNTS\ANNUALLY\JUNE%202024\Discloures%202022-23\Corporate%20Session%20breifing%20work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asif%20rahim\e%20data\M.%20ASIF%20RAHIM\ACCOUNTS\ANNUALLY\JUNE%202024\Discloures%202023-24\Corporate%20Session%20breifing%20working.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endParaRPr lang="en-PK"/>
        </a:p>
      </c:txPr>
    </c:title>
    <c:autoTitleDeleted val="0"/>
    <c:plotArea>
      <c:layout/>
      <c:lineChart>
        <c:grouping val="standard"/>
        <c:varyColors val="0"/>
        <c:ser>
          <c:idx val="1"/>
          <c:order val="0"/>
          <c:tx>
            <c:strRef>
              <c:f>'capacity (2)'!$B$36</c:f>
              <c:strCache>
                <c:ptCount val="1"/>
                <c:pt idx="0">
                  <c:v> Gross Profit (in Million) </c:v>
                </c:pt>
              </c:strCache>
            </c:strRef>
          </c:tx>
          <c:spPr>
            <a:ln w="25400" cap="rnd">
              <a:solidFill>
                <a:schemeClr val="lt1"/>
              </a:solidFill>
              <a:round/>
            </a:ln>
            <a:effectLst>
              <a:outerShdw dist="25400" dir="2700000" algn="tl" rotWithShape="0">
                <a:schemeClr val="accent2"/>
              </a:outerShdw>
            </a:effectLst>
          </c:spPr>
          <c:marker>
            <c:symbol val="none"/>
          </c:marker>
          <c:dLbls>
            <c:spPr>
              <a:solidFill>
                <a:schemeClr val="tx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P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accent1">
                          <a:lumMod val="60000"/>
                          <a:lumOff val="40000"/>
                        </a:schemeClr>
                      </a:solidFill>
                    </a:ln>
                    <a:effectLst/>
                  </c:spPr>
                </c15:leaderLines>
              </c:ext>
            </c:extLst>
          </c:dLbls>
          <c:cat>
            <c:numRef>
              <c:f>'capacity (2)'!$A$37:$A$40</c:f>
              <c:numCache>
                <c:formatCode>General</c:formatCode>
                <c:ptCount val="4"/>
                <c:pt idx="0">
                  <c:v>2021</c:v>
                </c:pt>
                <c:pt idx="1">
                  <c:v>2022</c:v>
                </c:pt>
                <c:pt idx="2">
                  <c:v>2023</c:v>
                </c:pt>
                <c:pt idx="3">
                  <c:v>2024</c:v>
                </c:pt>
              </c:numCache>
            </c:numRef>
          </c:cat>
          <c:val>
            <c:numRef>
              <c:f>'capacity (2)'!$B$37:$B$40</c:f>
              <c:numCache>
                <c:formatCode>_(* #,##0.00_);_(* \(#,##0.00\);_(* "-"??_);_(@_)</c:formatCode>
                <c:ptCount val="4"/>
                <c:pt idx="0">
                  <c:v>288.79021799999998</c:v>
                </c:pt>
                <c:pt idx="1">
                  <c:v>388.459408</c:v>
                </c:pt>
                <c:pt idx="2">
                  <c:v>369.58015699999999</c:v>
                </c:pt>
                <c:pt idx="3">
                  <c:v>306.62951399999997</c:v>
                </c:pt>
              </c:numCache>
            </c:numRef>
          </c:val>
          <c:smooth val="0"/>
          <c:extLst>
            <c:ext xmlns:c16="http://schemas.microsoft.com/office/drawing/2014/chart" uri="{C3380CC4-5D6E-409C-BE32-E72D297353CC}">
              <c16:uniqueId val="{00000000-5446-4EA5-95AC-5D4FD0FDF83D}"/>
            </c:ext>
          </c:extLst>
        </c:ser>
        <c:dLbls>
          <c:dLblPos val="ctr"/>
          <c:showLegendKey val="0"/>
          <c:showVal val="1"/>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1286183952"/>
        <c:axId val="1286189776"/>
      </c:lineChart>
      <c:catAx>
        <c:axId val="12861839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30" baseline="0">
                <a:solidFill>
                  <a:schemeClr val="lt1"/>
                </a:solidFill>
                <a:latin typeface="+mn-lt"/>
                <a:ea typeface="+mn-ea"/>
                <a:cs typeface="+mn-cs"/>
              </a:defRPr>
            </a:pPr>
            <a:endParaRPr lang="en-PK"/>
          </a:p>
        </c:txPr>
        <c:crossAx val="1286189776"/>
        <c:crosses val="autoZero"/>
        <c:auto val="1"/>
        <c:lblAlgn val="ctr"/>
        <c:lblOffset val="100"/>
        <c:noMultiLvlLbl val="0"/>
      </c:catAx>
      <c:valAx>
        <c:axId val="1286189776"/>
        <c:scaling>
          <c:orientation val="minMax"/>
        </c:scaling>
        <c:delete val="1"/>
        <c:axPos val="l"/>
        <c:numFmt formatCode="_(* #,##0.00_);_(* \(#,##0.00\);_(* &quot;-&quot;??_);_(@_)" sourceLinked="1"/>
        <c:majorTickMark val="none"/>
        <c:minorTickMark val="none"/>
        <c:tickLblPos val="nextTo"/>
        <c:crossAx val="1286183952"/>
        <c:crosses val="autoZero"/>
        <c:crossBetween val="between"/>
      </c:valAx>
      <c:spPr>
        <a:solidFill>
          <a:schemeClr val="bg1">
            <a:lumMod val="85000"/>
          </a:schemeClr>
        </a:solid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mn-lt"/>
              <a:ea typeface="+mn-ea"/>
              <a:cs typeface="+mn-cs"/>
            </a:defRPr>
          </a:pPr>
          <a:endParaRPr lang="en-P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002060"/>
    </a:solidFill>
    <a:ln w="9525" cap="flat" cmpd="sng" algn="ctr">
      <a:solidFill>
        <a:schemeClr val="lt1">
          <a:lumMod val="85000"/>
        </a:schemeClr>
      </a:solidFill>
      <a:round/>
    </a:ln>
    <a:effectLst/>
  </c:spPr>
  <c:txPr>
    <a:bodyPr/>
    <a:lstStyle/>
    <a:p>
      <a:pPr>
        <a:defRPr/>
      </a:pPr>
      <a:endParaRPr lang="en-P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'capacity (2)'!$A$7</c:f>
              <c:strCache>
                <c:ptCount val="1"/>
                <c:pt idx="0">
                  <c:v>Years</c:v>
                </c:pt>
              </c:strCache>
            </c:strRef>
          </c:tx>
          <c:spPr>
            <a:solidFill>
              <a:schemeClr val="accent1"/>
            </a:solidFill>
            <a:ln>
              <a:noFill/>
            </a:ln>
            <a:effectLst/>
          </c:spPr>
          <c:invertIfNegative val="0"/>
          <c:cat>
            <c:numRef>
              <c:f>'capacity (2)'!$A$8:$A$12</c:f>
              <c:numCache>
                <c:formatCode>General</c:formatCode>
                <c:ptCount val="5"/>
                <c:pt idx="0">
                  <c:v>2020</c:v>
                </c:pt>
                <c:pt idx="1">
                  <c:v>2021</c:v>
                </c:pt>
                <c:pt idx="2">
                  <c:v>2022</c:v>
                </c:pt>
                <c:pt idx="3">
                  <c:v>2023</c:v>
                </c:pt>
                <c:pt idx="4">
                  <c:v>2024</c:v>
                </c:pt>
              </c:numCache>
            </c:numRef>
          </c:cat>
          <c:val>
            <c:numRef>
              <c:f>'capacity (2)'!$A$8:$A$12</c:f>
              <c:numCache>
                <c:formatCode>General</c:formatCode>
                <c:ptCount val="5"/>
                <c:pt idx="0">
                  <c:v>2020</c:v>
                </c:pt>
                <c:pt idx="1">
                  <c:v>2021</c:v>
                </c:pt>
                <c:pt idx="2">
                  <c:v>2022</c:v>
                </c:pt>
                <c:pt idx="3">
                  <c:v>2023</c:v>
                </c:pt>
                <c:pt idx="4">
                  <c:v>2024</c:v>
                </c:pt>
              </c:numCache>
            </c:numRef>
          </c:val>
          <c:extLst>
            <c:ext xmlns:c16="http://schemas.microsoft.com/office/drawing/2014/chart" uri="{C3380CC4-5D6E-409C-BE32-E72D297353CC}">
              <c16:uniqueId val="{00000000-79C5-4C1E-965F-5E624A5F5034}"/>
            </c:ext>
          </c:extLst>
        </c:ser>
        <c:ser>
          <c:idx val="1"/>
          <c:order val="1"/>
          <c:tx>
            <c:strRef>
              <c:f>'capacity (2)'!$B$7</c:f>
              <c:strCache>
                <c:ptCount val="1"/>
                <c:pt idx="0">
                  <c:v> Net Profit (in Million)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P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'capacity (2)'!$A$8:$A$12</c:f>
              <c:numCache>
                <c:formatCode>General</c:formatCode>
                <c:ptCount val="5"/>
                <c:pt idx="0">
                  <c:v>2020</c:v>
                </c:pt>
                <c:pt idx="1">
                  <c:v>2021</c:v>
                </c:pt>
                <c:pt idx="2">
                  <c:v>2022</c:v>
                </c:pt>
                <c:pt idx="3">
                  <c:v>2023</c:v>
                </c:pt>
                <c:pt idx="4">
                  <c:v>2024</c:v>
                </c:pt>
              </c:numCache>
            </c:numRef>
          </c:cat>
          <c:val>
            <c:numRef>
              <c:f>'capacity (2)'!$B$8:$B$12</c:f>
              <c:numCache>
                <c:formatCode>_(* #,##0.00_);_(* \(#,##0.00\);_(* "-"??_);_(@_)</c:formatCode>
                <c:ptCount val="5"/>
                <c:pt idx="0">
                  <c:v>115.87</c:v>
                </c:pt>
                <c:pt idx="1">
                  <c:v>167.79</c:v>
                </c:pt>
                <c:pt idx="2">
                  <c:v>201.32</c:v>
                </c:pt>
                <c:pt idx="3">
                  <c:v>92.92</c:v>
                </c:pt>
                <c:pt idx="4">
                  <c:v>40.659999999999997</c:v>
                </c:pt>
              </c:numCache>
            </c:numRef>
          </c:val>
          <c:extLst>
            <c:ext xmlns:c16="http://schemas.microsoft.com/office/drawing/2014/chart" uri="{C3380CC4-5D6E-409C-BE32-E72D297353CC}">
              <c16:uniqueId val="{00000001-79C5-4C1E-965F-5E624A5F5034}"/>
            </c:ext>
          </c:extLst>
        </c:ser>
        <c:dLbls>
          <c:showLegendKey val="0"/>
          <c:showVal val="0"/>
          <c:showCatName val="0"/>
          <c:showSerName val="0"/>
          <c:showPercent val="0"/>
          <c:showBubbleSize val="0"/>
        </c:dLbls>
        <c:gapWidth val="219"/>
        <c:overlap val="-27"/>
        <c:axId val="557535088"/>
        <c:axId val="557543824"/>
      </c:barChart>
      <c:catAx>
        <c:axId val="5575350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a:t>Years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PK"/>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PK"/>
          </a:p>
        </c:txPr>
        <c:crossAx val="557543824"/>
        <c:crosses val="autoZero"/>
        <c:auto val="0"/>
        <c:lblAlgn val="ctr"/>
        <c:lblOffset val="100"/>
        <c:noMultiLvlLbl val="0"/>
      </c:catAx>
      <c:valAx>
        <c:axId val="557543824"/>
        <c:scaling>
          <c:orientation val="minMax"/>
          <c:max val="500"/>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Net Profit (</a:t>
                </a:r>
                <a:r>
                  <a:rPr lang="en-US" sz="1100"/>
                  <a:t>in</a:t>
                </a:r>
                <a:r>
                  <a:rPr lang="en-US" baseline="0"/>
                  <a:t> Million)</a:t>
                </a:r>
                <a:endParaRPr lang="en-US"/>
              </a:p>
            </c:rich>
          </c:tx>
          <c:layout>
            <c:manualLayout>
              <c:xMode val="edge"/>
              <c:yMode val="edge"/>
              <c:x val="8.7301587301587304E-3"/>
              <c:y val="0.3106347420858107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PK"/>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PK"/>
          </a:p>
        </c:txPr>
        <c:crossAx val="557535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P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'capacity (2)'!$B$22</c:f>
              <c:strCache>
                <c:ptCount val="1"/>
                <c:pt idx="0">
                  <c:v> Short Term Finance </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6600"/>
                    </a:solidFill>
                    <a:latin typeface="+mn-lt"/>
                    <a:ea typeface="+mn-ea"/>
                    <a:cs typeface="+mn-cs"/>
                  </a:defRPr>
                </a:pPr>
                <a:endParaRPr lang="en-P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'capacity (2)'!$A$23:$A$26</c:f>
              <c:numCache>
                <c:formatCode>General</c:formatCode>
                <c:ptCount val="4"/>
                <c:pt idx="0">
                  <c:v>2021</c:v>
                </c:pt>
                <c:pt idx="1">
                  <c:v>2022</c:v>
                </c:pt>
                <c:pt idx="2">
                  <c:v>2023</c:v>
                </c:pt>
                <c:pt idx="3">
                  <c:v>2024</c:v>
                </c:pt>
              </c:numCache>
            </c:numRef>
          </c:cat>
          <c:val>
            <c:numRef>
              <c:f>'capacity (2)'!$B$23:$B$26</c:f>
              <c:numCache>
                <c:formatCode>_(* #,##0.00_);_(* \(#,##0.00\);_(* "-"??_);_(@_)</c:formatCode>
                <c:ptCount val="4"/>
                <c:pt idx="0">
                  <c:v>204.75205600000001</c:v>
                </c:pt>
                <c:pt idx="1">
                  <c:v>405.85850900000003</c:v>
                </c:pt>
                <c:pt idx="2">
                  <c:v>343.63149900000002</c:v>
                </c:pt>
                <c:pt idx="3">
                  <c:v>699.13194299999998</c:v>
                </c:pt>
              </c:numCache>
            </c:numRef>
          </c:val>
          <c:extLst>
            <c:ext xmlns:c16="http://schemas.microsoft.com/office/drawing/2014/chart" uri="{C3380CC4-5D6E-409C-BE32-E72D297353CC}">
              <c16:uniqueId val="{00000000-D466-479D-8EC6-F92A14A7F0A3}"/>
            </c:ext>
          </c:extLst>
        </c:ser>
        <c:ser>
          <c:idx val="1"/>
          <c:order val="1"/>
          <c:tx>
            <c:strRef>
              <c:f>'capacity (2)'!$C$22</c:f>
              <c:strCache>
                <c:ptCount val="1"/>
                <c:pt idx="0">
                  <c:v> LongTerm Finance </c:v>
                </c:pt>
              </c:strCache>
            </c:strRef>
          </c:tx>
          <c:spPr>
            <a:solidFill>
              <a:schemeClr val="tx1">
                <a:lumMod val="65000"/>
                <a:lumOff val="3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lumMod val="50000"/>
                      </a:schemeClr>
                    </a:solidFill>
                    <a:latin typeface="+mn-lt"/>
                    <a:ea typeface="+mn-ea"/>
                    <a:cs typeface="+mn-cs"/>
                  </a:defRPr>
                </a:pPr>
                <a:endParaRPr lang="en-P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'capacity (2)'!$A$23:$A$26</c:f>
              <c:numCache>
                <c:formatCode>General</c:formatCode>
                <c:ptCount val="4"/>
                <c:pt idx="0">
                  <c:v>2021</c:v>
                </c:pt>
                <c:pt idx="1">
                  <c:v>2022</c:v>
                </c:pt>
                <c:pt idx="2">
                  <c:v>2023</c:v>
                </c:pt>
                <c:pt idx="3">
                  <c:v>2024</c:v>
                </c:pt>
              </c:numCache>
            </c:numRef>
          </c:cat>
          <c:val>
            <c:numRef>
              <c:f>'capacity (2)'!$C$23:$C$26</c:f>
              <c:numCache>
                <c:formatCode>_(* #,##0.00_);_(* \(#,##0.00\);_(* "-"??_);_(@_)</c:formatCode>
                <c:ptCount val="4"/>
                <c:pt idx="0">
                  <c:v>241.475054</c:v>
                </c:pt>
                <c:pt idx="1">
                  <c:v>222.494564</c:v>
                </c:pt>
                <c:pt idx="2">
                  <c:v>150.652445</c:v>
                </c:pt>
                <c:pt idx="3">
                  <c:v>194.60217299999999</c:v>
                </c:pt>
              </c:numCache>
            </c:numRef>
          </c:val>
          <c:extLst>
            <c:ext xmlns:c16="http://schemas.microsoft.com/office/drawing/2014/chart" uri="{C3380CC4-5D6E-409C-BE32-E72D297353CC}">
              <c16:uniqueId val="{00000001-D466-479D-8EC6-F92A14A7F0A3}"/>
            </c:ext>
          </c:extLst>
        </c:ser>
        <c:ser>
          <c:idx val="2"/>
          <c:order val="2"/>
          <c:tx>
            <c:strRef>
              <c:f>'capacity (2)'!$D$22</c:f>
              <c:strCache>
                <c:ptCount val="1"/>
                <c:pt idx="0">
                  <c:v>Total </c:v>
                </c:pt>
              </c:strCache>
            </c:strRef>
          </c:tx>
          <c:spPr>
            <a:solidFill>
              <a:srgbClr val="FFC000"/>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466-479D-8EC6-F92A14A7F0A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66-479D-8EC6-F92A14A7F0A3}"/>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466-479D-8EC6-F92A14A7F0A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466-479D-8EC6-F92A14A7F0A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PK"/>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'capacity (2)'!$A$23:$A$26</c:f>
              <c:numCache>
                <c:formatCode>General</c:formatCode>
                <c:ptCount val="4"/>
                <c:pt idx="0">
                  <c:v>2021</c:v>
                </c:pt>
                <c:pt idx="1">
                  <c:v>2022</c:v>
                </c:pt>
                <c:pt idx="2">
                  <c:v>2023</c:v>
                </c:pt>
                <c:pt idx="3">
                  <c:v>2024</c:v>
                </c:pt>
              </c:numCache>
            </c:numRef>
          </c:cat>
          <c:val>
            <c:numRef>
              <c:f>'capacity (2)'!$D$23:$D$26</c:f>
              <c:numCache>
                <c:formatCode>_(* #,##0.00_);_(* \(#,##0.00\);_(* "-"??_);_(@_)</c:formatCode>
                <c:ptCount val="4"/>
                <c:pt idx="0">
                  <c:v>446.22711000000004</c:v>
                </c:pt>
                <c:pt idx="1">
                  <c:v>628.35307299999999</c:v>
                </c:pt>
                <c:pt idx="2">
                  <c:v>494.28394400000002</c:v>
                </c:pt>
                <c:pt idx="3">
                  <c:v>893.73411599999997</c:v>
                </c:pt>
              </c:numCache>
            </c:numRef>
          </c:val>
          <c:extLst>
            <c:ext xmlns:c16="http://schemas.microsoft.com/office/drawing/2014/chart" uri="{C3380CC4-5D6E-409C-BE32-E72D297353CC}">
              <c16:uniqueId val="{00000006-D466-479D-8EC6-F92A14A7F0A3}"/>
            </c:ext>
          </c:extLst>
        </c:ser>
        <c:dLbls>
          <c:showLegendKey val="0"/>
          <c:showVal val="0"/>
          <c:showCatName val="0"/>
          <c:showSerName val="0"/>
          <c:showPercent val="0"/>
          <c:showBubbleSize val="0"/>
        </c:dLbls>
        <c:gapWidth val="219"/>
        <c:overlap val="-27"/>
        <c:axId val="968950240"/>
        <c:axId val="968947744"/>
      </c:barChart>
      <c:catAx>
        <c:axId val="96895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PK"/>
          </a:p>
        </c:txPr>
        <c:crossAx val="968947744"/>
        <c:crosses val="autoZero"/>
        <c:auto val="1"/>
        <c:lblAlgn val="ctr"/>
        <c:lblOffset val="100"/>
        <c:noMultiLvlLbl val="0"/>
      </c:catAx>
      <c:valAx>
        <c:axId val="968947744"/>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PK"/>
          </a:p>
        </c:txPr>
        <c:crossAx val="968950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PK"/>
        </a:p>
      </c:txPr>
    </c:legend>
    <c:plotVisOnly val="1"/>
    <c:dispBlanksAs val="gap"/>
    <c:showDLblsOverMax val="0"/>
  </c:chart>
  <c:spPr>
    <a:noFill/>
    <a:ln>
      <a:noFill/>
    </a:ln>
    <a:effectLst/>
  </c:spPr>
  <c:txPr>
    <a:bodyPr/>
    <a:lstStyle/>
    <a:p>
      <a:pPr>
        <a:defRPr/>
      </a:pPr>
      <a:endParaRPr lang="en-P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8">
  <cs:axisTitle>
    <cs:lnRef idx="0"/>
    <cs:fillRef idx="0"/>
    <cs:effectRef idx="0"/>
    <cs:fontRef idx="minor">
      <a:schemeClr val="lt1"/>
    </cs:fontRef>
    <cs:defRPr sz="900" b="1" kern="1200"/>
  </cs:axisTitle>
  <cs:categoryAxis>
    <cs:lnRef idx="0">
      <cs:styleClr val="0"/>
    </cs:lnRef>
    <cs:fillRef idx="0"/>
    <cs:effectRef idx="0"/>
    <cs:fontRef idx="minor">
      <a:schemeClr val="lt1"/>
    </cs:fontRef>
    <cs:defRPr sz="900" kern="1200" spc="3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lt1">
            <a:lumMod val="85000"/>
          </a:schemeClr>
        </a:solidFill>
        <a:round/>
      </a:ln>
    </cs:spPr>
    <cs:defRPr sz="1000" kern="1200"/>
  </cs:chartArea>
  <cs:dataLabel>
    <cs:lnRef idx="0"/>
    <cs:fillRef idx="0">
      <cs:styleClr val="0"/>
    </cs:fillRef>
    <cs:effectRef idx="0"/>
    <cs:fontRef idx="minor">
      <a:schemeClr val="lt1"/>
    </cs:fontRef>
    <cs:spPr>
      <a:solidFill>
        <a:schemeClr val="phClr"/>
      </a:solidFill>
    </cs:spPr>
    <cs:defRPr sz="900" b="1" kern="1200"/>
  </cs:dataLabel>
  <cs:dataLabelCallout>
    <cs:lnRef idx="0">
      <cs:styleClr val="auto"/>
    </cs:lnRef>
    <cs:fillRef idx="0"/>
    <cs:effectRef idx="0"/>
    <cs:fontRef idx="minor">
      <cs:styleClr val="auto"/>
    </cs:fontRef>
    <cs:spPr>
      <a:solidFill>
        <a:schemeClr val="lt1"/>
      </a:solidFill>
      <a:ln>
        <a:solidFill>
          <a:schemeClr val="ph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5400"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cs:spPr>
  </cs:dataPointMarker>
  <cs:dataPointMarkerLayout symbol="circle" size="14"/>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9E3083-825C-4FBC-A983-EC9FD8A905E7}"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en-US"/>
        </a:p>
      </dgm:t>
    </dgm:pt>
    <dgm:pt modelId="{509E1A07-0CCE-41E1-84DD-FE2B76D78046}">
      <dgm:prSet phldrT="[Text]"/>
      <dgm:spPr/>
      <dgm:t>
        <a:bodyPr/>
        <a:lstStyle/>
        <a:p>
          <a:r>
            <a:rPr lang="en-US" dirty="0"/>
            <a:t>WEAVING</a:t>
          </a:r>
        </a:p>
      </dgm:t>
    </dgm:pt>
    <dgm:pt modelId="{955752CD-2754-4D0A-A0B8-6CD9E489412F}" type="parTrans" cxnId="{EDA8AD24-810B-445A-B279-14B5699EB444}">
      <dgm:prSet/>
      <dgm:spPr/>
      <dgm:t>
        <a:bodyPr/>
        <a:lstStyle/>
        <a:p>
          <a:endParaRPr lang="en-US"/>
        </a:p>
      </dgm:t>
    </dgm:pt>
    <dgm:pt modelId="{DD2BB578-906B-4F2E-A46E-7A957E5E0D6E}" type="sibTrans" cxnId="{EDA8AD24-810B-445A-B279-14B5699EB444}">
      <dgm:prSet/>
      <dgm:spPr/>
      <dgm:t>
        <a:bodyPr/>
        <a:lstStyle/>
        <a:p>
          <a:endParaRPr lang="en-US"/>
        </a:p>
      </dgm:t>
    </dgm:pt>
    <dgm:pt modelId="{9539B7F0-37E3-4D36-8059-31F25FA2FC9F}">
      <dgm:prSet custT="1"/>
      <dgm:spPr/>
      <dgm:t>
        <a:bodyPr anchor="t"/>
        <a:lstStyle/>
        <a:p>
          <a:r>
            <a:rPr lang="en-US" sz="2000" dirty="0"/>
            <a:t>CVC</a:t>
          </a:r>
        </a:p>
      </dgm:t>
    </dgm:pt>
    <dgm:pt modelId="{3B473A63-AE62-4F20-9488-6C7F079B1DEB}" type="sibTrans" cxnId="{976A776B-FAD8-4E94-9149-818054CE7241}">
      <dgm:prSet/>
      <dgm:spPr/>
      <dgm:t>
        <a:bodyPr/>
        <a:lstStyle/>
        <a:p>
          <a:endParaRPr lang="en-US"/>
        </a:p>
      </dgm:t>
    </dgm:pt>
    <dgm:pt modelId="{005D2D5C-24DD-4D79-9278-3E77025E36CE}" type="parTrans" cxnId="{976A776B-FAD8-4E94-9149-818054CE7241}">
      <dgm:prSet/>
      <dgm:spPr/>
      <dgm:t>
        <a:bodyPr/>
        <a:lstStyle/>
        <a:p>
          <a:endParaRPr lang="en-US"/>
        </a:p>
      </dgm:t>
    </dgm:pt>
    <dgm:pt modelId="{7465B686-616D-48F2-B8BA-23C5F42D0582}">
      <dgm:prSet custT="1"/>
      <dgm:spPr/>
      <dgm:t>
        <a:bodyPr anchor="t"/>
        <a:lstStyle/>
        <a:p>
          <a:r>
            <a:rPr lang="en-US" sz="2000" dirty="0"/>
            <a:t>Satins</a:t>
          </a:r>
        </a:p>
      </dgm:t>
    </dgm:pt>
    <dgm:pt modelId="{5B4221BF-193B-489E-B39B-4B2C48EFF140}" type="sibTrans" cxnId="{6E0F3F83-4F1B-4DDF-805C-A7E52363075C}">
      <dgm:prSet/>
      <dgm:spPr/>
      <dgm:t>
        <a:bodyPr/>
        <a:lstStyle/>
        <a:p>
          <a:endParaRPr lang="en-US"/>
        </a:p>
      </dgm:t>
    </dgm:pt>
    <dgm:pt modelId="{A4BBCF1F-EDD7-4213-9B38-567B4D1611F3}" type="parTrans" cxnId="{6E0F3F83-4F1B-4DDF-805C-A7E52363075C}">
      <dgm:prSet/>
      <dgm:spPr/>
      <dgm:t>
        <a:bodyPr/>
        <a:lstStyle/>
        <a:p>
          <a:endParaRPr lang="en-US"/>
        </a:p>
      </dgm:t>
    </dgm:pt>
    <dgm:pt modelId="{9ACE4C67-D9B2-4C0D-84BE-EEB100FBA692}">
      <dgm:prSet custT="1"/>
      <dgm:spPr/>
      <dgm:t>
        <a:bodyPr anchor="t"/>
        <a:lstStyle/>
        <a:p>
          <a:r>
            <a:rPr lang="en-US" sz="2000" dirty="0"/>
            <a:t>BFC</a:t>
          </a:r>
        </a:p>
      </dgm:t>
    </dgm:pt>
    <dgm:pt modelId="{E63EB316-6FE6-4ECD-A42D-5298B25B35D8}" type="sibTrans" cxnId="{2EB2C683-0BA5-4FAC-A804-59B40F3AF1C4}">
      <dgm:prSet/>
      <dgm:spPr/>
      <dgm:t>
        <a:bodyPr/>
        <a:lstStyle/>
        <a:p>
          <a:endParaRPr lang="en-US"/>
        </a:p>
      </dgm:t>
    </dgm:pt>
    <dgm:pt modelId="{3A037B60-8EDA-4631-B313-E16CE8769067}" type="parTrans" cxnId="{2EB2C683-0BA5-4FAC-A804-59B40F3AF1C4}">
      <dgm:prSet/>
      <dgm:spPr/>
      <dgm:t>
        <a:bodyPr/>
        <a:lstStyle/>
        <a:p>
          <a:endParaRPr lang="en-US"/>
        </a:p>
      </dgm:t>
    </dgm:pt>
    <dgm:pt modelId="{22DF8B32-7E12-4EAF-B8E8-40B1CA405533}">
      <dgm:prSet custT="1"/>
      <dgm:spPr/>
      <dgm:t>
        <a:bodyPr anchor="t"/>
        <a:lstStyle/>
        <a:p>
          <a:r>
            <a:rPr lang="en-US" sz="2000" dirty="0"/>
            <a:t>Panama</a:t>
          </a:r>
        </a:p>
      </dgm:t>
    </dgm:pt>
    <dgm:pt modelId="{F1B2A04F-6C02-4CDC-B1EF-FD474F898247}" type="sibTrans" cxnId="{BBBCF0F0-0227-4478-AD55-F11BB9C65094}">
      <dgm:prSet/>
      <dgm:spPr/>
      <dgm:t>
        <a:bodyPr/>
        <a:lstStyle/>
        <a:p>
          <a:endParaRPr lang="en-US"/>
        </a:p>
      </dgm:t>
    </dgm:pt>
    <dgm:pt modelId="{B094083E-9A90-4E77-95D1-818DDAB02B7E}" type="parTrans" cxnId="{BBBCF0F0-0227-4478-AD55-F11BB9C65094}">
      <dgm:prSet/>
      <dgm:spPr/>
      <dgm:t>
        <a:bodyPr/>
        <a:lstStyle/>
        <a:p>
          <a:endParaRPr lang="en-US"/>
        </a:p>
      </dgm:t>
    </dgm:pt>
    <dgm:pt modelId="{17A1A9A2-0049-4AAF-BFB9-FB02E38D3E0F}">
      <dgm:prSet custT="1"/>
      <dgm:spPr/>
      <dgm:t>
        <a:bodyPr anchor="t"/>
        <a:lstStyle/>
        <a:p>
          <a:r>
            <a:rPr lang="en-US" sz="2000" dirty="0"/>
            <a:t>HB</a:t>
          </a:r>
        </a:p>
      </dgm:t>
    </dgm:pt>
    <dgm:pt modelId="{1775774D-B83E-4638-B702-F2B139EC5445}" type="sibTrans" cxnId="{282F76AE-D370-44EA-86EA-F338825171CF}">
      <dgm:prSet/>
      <dgm:spPr/>
      <dgm:t>
        <a:bodyPr/>
        <a:lstStyle/>
        <a:p>
          <a:endParaRPr lang="en-US"/>
        </a:p>
      </dgm:t>
    </dgm:pt>
    <dgm:pt modelId="{1D17BE06-4656-4E15-8C0D-862FDBE99965}" type="parTrans" cxnId="{282F76AE-D370-44EA-86EA-F338825171CF}">
      <dgm:prSet/>
      <dgm:spPr/>
      <dgm:t>
        <a:bodyPr/>
        <a:lstStyle/>
        <a:p>
          <a:endParaRPr lang="en-US"/>
        </a:p>
      </dgm:t>
    </dgm:pt>
    <dgm:pt modelId="{11FC6B61-45CC-4CF3-9F8E-88B2491D3171}">
      <dgm:prSet custT="1"/>
      <dgm:spPr/>
      <dgm:t>
        <a:bodyPr anchor="t"/>
        <a:lstStyle/>
        <a:p>
          <a:r>
            <a:rPr lang="en-US" sz="2000" dirty="0"/>
            <a:t>Canvas</a:t>
          </a:r>
        </a:p>
      </dgm:t>
    </dgm:pt>
    <dgm:pt modelId="{904E4C69-7637-42D3-A770-5CFB3D2D0C0A}" type="parTrans" cxnId="{511A545D-D9D2-4B53-9D39-5C6A0777B76A}">
      <dgm:prSet/>
      <dgm:spPr/>
      <dgm:t>
        <a:bodyPr/>
        <a:lstStyle/>
        <a:p>
          <a:endParaRPr lang="en-US"/>
        </a:p>
      </dgm:t>
    </dgm:pt>
    <dgm:pt modelId="{8E1ABC25-CCCB-42E7-89AC-59D29A8772F5}" type="sibTrans" cxnId="{511A545D-D9D2-4B53-9D39-5C6A0777B76A}">
      <dgm:prSet/>
      <dgm:spPr/>
      <dgm:t>
        <a:bodyPr/>
        <a:lstStyle/>
        <a:p>
          <a:endParaRPr lang="en-US"/>
        </a:p>
      </dgm:t>
    </dgm:pt>
    <dgm:pt modelId="{881A22B5-A438-491B-825F-97FE9C0B0A44}">
      <dgm:prSet phldrT="[Text]"/>
      <dgm:spPr/>
      <dgm:t>
        <a:bodyPr anchor="t"/>
        <a:lstStyle/>
        <a:p>
          <a:r>
            <a:rPr lang="en-US" sz="2400" dirty="0"/>
            <a:t>Fabric</a:t>
          </a:r>
        </a:p>
      </dgm:t>
    </dgm:pt>
    <dgm:pt modelId="{41A7FD97-41B5-4330-B439-9BD911444B60}" type="sibTrans" cxnId="{DE054363-B4C9-4201-BC3A-1D55A4943D16}">
      <dgm:prSet/>
      <dgm:spPr/>
      <dgm:t>
        <a:bodyPr/>
        <a:lstStyle/>
        <a:p>
          <a:endParaRPr lang="en-US"/>
        </a:p>
      </dgm:t>
    </dgm:pt>
    <dgm:pt modelId="{1277870F-7FC9-41DF-A222-125BDC36FAEA}" type="parTrans" cxnId="{DE054363-B4C9-4201-BC3A-1D55A4943D16}">
      <dgm:prSet/>
      <dgm:spPr/>
      <dgm:t>
        <a:bodyPr/>
        <a:lstStyle/>
        <a:p>
          <a:endParaRPr lang="en-US"/>
        </a:p>
      </dgm:t>
    </dgm:pt>
    <dgm:pt modelId="{7E555C24-1E35-4F4E-A61A-B9F3B54124B6}">
      <dgm:prSet custT="1"/>
      <dgm:spPr/>
      <dgm:t>
        <a:bodyPr anchor="t"/>
        <a:lstStyle/>
        <a:p>
          <a:r>
            <a:rPr lang="en-US" sz="2000" dirty="0"/>
            <a:t>Twills</a:t>
          </a:r>
        </a:p>
      </dgm:t>
    </dgm:pt>
    <dgm:pt modelId="{88B19807-C92E-4FEC-8D43-307A8434C123}" type="sibTrans" cxnId="{CC62975C-3F46-4FF4-898F-665CE1FA4EA7}">
      <dgm:prSet/>
      <dgm:spPr/>
      <dgm:t>
        <a:bodyPr/>
        <a:lstStyle/>
        <a:p>
          <a:endParaRPr lang="en-US"/>
        </a:p>
      </dgm:t>
    </dgm:pt>
    <dgm:pt modelId="{6D0DA93D-7153-4BCA-8CC9-2EB1AA2A4B0C}" type="parTrans" cxnId="{CC62975C-3F46-4FF4-898F-665CE1FA4EA7}">
      <dgm:prSet/>
      <dgm:spPr/>
      <dgm:t>
        <a:bodyPr/>
        <a:lstStyle/>
        <a:p>
          <a:endParaRPr lang="en-US"/>
        </a:p>
      </dgm:t>
    </dgm:pt>
    <dgm:pt modelId="{84366F71-5FFF-496B-A0E7-6E9EDC3E779A}" type="pres">
      <dgm:prSet presAssocID="{A69E3083-825C-4FBC-A983-EC9FD8A905E7}" presName="diagram" presStyleCnt="0">
        <dgm:presLayoutVars>
          <dgm:chPref val="1"/>
          <dgm:dir/>
          <dgm:animOne val="branch"/>
          <dgm:animLvl val="lvl"/>
          <dgm:resizeHandles/>
        </dgm:presLayoutVars>
      </dgm:prSet>
      <dgm:spPr/>
    </dgm:pt>
    <dgm:pt modelId="{F6342A3B-79F2-404B-BA27-F8D6385AEED8}" type="pres">
      <dgm:prSet presAssocID="{509E1A07-0CCE-41E1-84DD-FE2B76D78046}" presName="root" presStyleCnt="0"/>
      <dgm:spPr/>
    </dgm:pt>
    <dgm:pt modelId="{C034C416-6662-4422-97A6-22B77501BBB3}" type="pres">
      <dgm:prSet presAssocID="{509E1A07-0CCE-41E1-84DD-FE2B76D78046}" presName="rootComposite" presStyleCnt="0"/>
      <dgm:spPr/>
    </dgm:pt>
    <dgm:pt modelId="{B481AF6E-CC85-44D6-8F06-897056408F8D}" type="pres">
      <dgm:prSet presAssocID="{509E1A07-0CCE-41E1-84DD-FE2B76D78046}" presName="rootText" presStyleLbl="node1" presStyleIdx="0" presStyleCnt="1" custScaleX="141357" custScaleY="43133"/>
      <dgm:spPr/>
    </dgm:pt>
    <dgm:pt modelId="{450B9610-1A6C-4BEA-993A-11A8370D6EA8}" type="pres">
      <dgm:prSet presAssocID="{509E1A07-0CCE-41E1-84DD-FE2B76D78046}" presName="rootConnector" presStyleLbl="node1" presStyleIdx="0" presStyleCnt="1"/>
      <dgm:spPr/>
    </dgm:pt>
    <dgm:pt modelId="{9BC9339A-5158-44E0-BF29-8D676E0868D7}" type="pres">
      <dgm:prSet presAssocID="{509E1A07-0CCE-41E1-84DD-FE2B76D78046}" presName="childShape" presStyleCnt="0"/>
      <dgm:spPr/>
    </dgm:pt>
    <dgm:pt modelId="{69728B8D-951A-4AFE-A943-B2A1EA190AF5}" type="pres">
      <dgm:prSet presAssocID="{1277870F-7FC9-41DF-A222-125BDC36FAEA}" presName="Name13" presStyleLbl="parChTrans1D2" presStyleIdx="0" presStyleCnt="1"/>
      <dgm:spPr/>
    </dgm:pt>
    <dgm:pt modelId="{5C5B3E83-E56D-4F89-8381-EB8C2A271040}" type="pres">
      <dgm:prSet presAssocID="{881A22B5-A438-491B-825F-97FE9C0B0A44}" presName="childText" presStyleLbl="bgAcc1" presStyleIdx="0" presStyleCnt="1" custScaleX="152219" custScaleY="235978" custLinFactNeighborX="-7135" custLinFactNeighborY="-13694">
        <dgm:presLayoutVars>
          <dgm:bulletEnabled val="1"/>
        </dgm:presLayoutVars>
      </dgm:prSet>
      <dgm:spPr/>
    </dgm:pt>
  </dgm:ptLst>
  <dgm:cxnLst>
    <dgm:cxn modelId="{1F4EDB0D-88DA-458C-BCD4-F357EA28F188}" type="presOf" srcId="{11FC6B61-45CC-4CF3-9F8E-88B2491D3171}" destId="{5C5B3E83-E56D-4F89-8381-EB8C2A271040}" srcOrd="0" destOrd="7" presId="urn:microsoft.com/office/officeart/2005/8/layout/hierarchy3"/>
    <dgm:cxn modelId="{EDA8AD24-810B-445A-B279-14B5699EB444}" srcId="{A69E3083-825C-4FBC-A983-EC9FD8A905E7}" destId="{509E1A07-0CCE-41E1-84DD-FE2B76D78046}" srcOrd="0" destOrd="0" parTransId="{955752CD-2754-4D0A-A0B8-6CD9E489412F}" sibTransId="{DD2BB578-906B-4F2E-A46E-7A957E5E0D6E}"/>
    <dgm:cxn modelId="{3CC03F35-96D5-48AE-B958-16DF19D1DF56}" type="presOf" srcId="{1277870F-7FC9-41DF-A222-125BDC36FAEA}" destId="{69728B8D-951A-4AFE-A943-B2A1EA190AF5}" srcOrd="0" destOrd="0" presId="urn:microsoft.com/office/officeart/2005/8/layout/hierarchy3"/>
    <dgm:cxn modelId="{CC62975C-3F46-4FF4-898F-665CE1FA4EA7}" srcId="{881A22B5-A438-491B-825F-97FE9C0B0A44}" destId="{7E555C24-1E35-4F4E-A61A-B9F3B54124B6}" srcOrd="0" destOrd="0" parTransId="{6D0DA93D-7153-4BCA-8CC9-2EB1AA2A4B0C}" sibTransId="{88B19807-C92E-4FEC-8D43-307A8434C123}"/>
    <dgm:cxn modelId="{511A545D-D9D2-4B53-9D39-5C6A0777B76A}" srcId="{881A22B5-A438-491B-825F-97FE9C0B0A44}" destId="{11FC6B61-45CC-4CF3-9F8E-88B2491D3171}" srcOrd="6" destOrd="0" parTransId="{904E4C69-7637-42D3-A770-5CFB3D2D0C0A}" sibTransId="{8E1ABC25-CCCB-42E7-89AC-59D29A8772F5}"/>
    <dgm:cxn modelId="{02BCDB5F-119C-48F9-869F-5F6B2D43F410}" type="presOf" srcId="{A69E3083-825C-4FBC-A983-EC9FD8A905E7}" destId="{84366F71-5FFF-496B-A0E7-6E9EDC3E779A}" srcOrd="0" destOrd="0" presId="urn:microsoft.com/office/officeart/2005/8/layout/hierarchy3"/>
    <dgm:cxn modelId="{DE054363-B4C9-4201-BC3A-1D55A4943D16}" srcId="{509E1A07-0CCE-41E1-84DD-FE2B76D78046}" destId="{881A22B5-A438-491B-825F-97FE9C0B0A44}" srcOrd="0" destOrd="0" parTransId="{1277870F-7FC9-41DF-A222-125BDC36FAEA}" sibTransId="{41A7FD97-41B5-4330-B439-9BD911444B60}"/>
    <dgm:cxn modelId="{49B49344-2FBE-4A1A-AAF8-A70B72A3BB93}" type="presOf" srcId="{7465B686-616D-48F2-B8BA-23C5F42D0582}" destId="{5C5B3E83-E56D-4F89-8381-EB8C2A271040}" srcOrd="0" destOrd="5" presId="urn:microsoft.com/office/officeart/2005/8/layout/hierarchy3"/>
    <dgm:cxn modelId="{976A776B-FAD8-4E94-9149-818054CE7241}" srcId="{881A22B5-A438-491B-825F-97FE9C0B0A44}" destId="{9539B7F0-37E3-4D36-8059-31F25FA2FC9F}" srcOrd="5" destOrd="0" parTransId="{005D2D5C-24DD-4D79-9278-3E77025E36CE}" sibTransId="{3B473A63-AE62-4F20-9488-6C7F079B1DEB}"/>
    <dgm:cxn modelId="{2DC29353-3FC4-4EA8-89F6-E883A57C0EC3}" type="presOf" srcId="{17A1A9A2-0049-4AAF-BFB9-FB02E38D3E0F}" destId="{5C5B3E83-E56D-4F89-8381-EB8C2A271040}" srcOrd="0" destOrd="2" presId="urn:microsoft.com/office/officeart/2005/8/layout/hierarchy3"/>
    <dgm:cxn modelId="{5EDDC880-E91C-4BA1-8C28-EBC115BAE8E4}" type="presOf" srcId="{509E1A07-0CCE-41E1-84DD-FE2B76D78046}" destId="{450B9610-1A6C-4BEA-993A-11A8370D6EA8}" srcOrd="1" destOrd="0" presId="urn:microsoft.com/office/officeart/2005/8/layout/hierarchy3"/>
    <dgm:cxn modelId="{6E0F3F83-4F1B-4DDF-805C-A7E52363075C}" srcId="{881A22B5-A438-491B-825F-97FE9C0B0A44}" destId="{7465B686-616D-48F2-B8BA-23C5F42D0582}" srcOrd="4" destOrd="0" parTransId="{A4BBCF1F-EDD7-4213-9B38-567B4D1611F3}" sibTransId="{5B4221BF-193B-489E-B39B-4B2C48EFF140}"/>
    <dgm:cxn modelId="{2EB2C683-0BA5-4FAC-A804-59B40F3AF1C4}" srcId="{881A22B5-A438-491B-825F-97FE9C0B0A44}" destId="{9ACE4C67-D9B2-4C0D-84BE-EEB100FBA692}" srcOrd="3" destOrd="0" parTransId="{3A037B60-8EDA-4631-B313-E16CE8769067}" sibTransId="{E63EB316-6FE6-4ECD-A42D-5298B25B35D8}"/>
    <dgm:cxn modelId="{16DDE08D-158F-4BFE-BEB5-7CDBFEBDC6E0}" type="presOf" srcId="{22DF8B32-7E12-4EAF-B8E8-40B1CA405533}" destId="{5C5B3E83-E56D-4F89-8381-EB8C2A271040}" srcOrd="0" destOrd="3" presId="urn:microsoft.com/office/officeart/2005/8/layout/hierarchy3"/>
    <dgm:cxn modelId="{79485092-AEBC-4C75-B985-3CDC60789B2D}" type="presOf" srcId="{7E555C24-1E35-4F4E-A61A-B9F3B54124B6}" destId="{5C5B3E83-E56D-4F89-8381-EB8C2A271040}" srcOrd="0" destOrd="1" presId="urn:microsoft.com/office/officeart/2005/8/layout/hierarchy3"/>
    <dgm:cxn modelId="{282F76AE-D370-44EA-86EA-F338825171CF}" srcId="{881A22B5-A438-491B-825F-97FE9C0B0A44}" destId="{17A1A9A2-0049-4AAF-BFB9-FB02E38D3E0F}" srcOrd="1" destOrd="0" parTransId="{1D17BE06-4656-4E15-8C0D-862FDBE99965}" sibTransId="{1775774D-B83E-4638-B702-F2B139EC5445}"/>
    <dgm:cxn modelId="{0979C8D3-BF43-48F8-8FE8-5D23A4D579B7}" type="presOf" srcId="{509E1A07-0CCE-41E1-84DD-FE2B76D78046}" destId="{B481AF6E-CC85-44D6-8F06-897056408F8D}" srcOrd="0" destOrd="0" presId="urn:microsoft.com/office/officeart/2005/8/layout/hierarchy3"/>
    <dgm:cxn modelId="{7F740FD5-93C1-43DE-A495-552DDE4EA8E3}" type="presOf" srcId="{881A22B5-A438-491B-825F-97FE9C0B0A44}" destId="{5C5B3E83-E56D-4F89-8381-EB8C2A271040}" srcOrd="0" destOrd="0" presId="urn:microsoft.com/office/officeart/2005/8/layout/hierarchy3"/>
    <dgm:cxn modelId="{4856A4E1-387A-4AB3-828B-2A993FE26A56}" type="presOf" srcId="{9539B7F0-37E3-4D36-8059-31F25FA2FC9F}" destId="{5C5B3E83-E56D-4F89-8381-EB8C2A271040}" srcOrd="0" destOrd="6" presId="urn:microsoft.com/office/officeart/2005/8/layout/hierarchy3"/>
    <dgm:cxn modelId="{AD7B86E2-E60C-4552-A4D2-694185E902DD}" type="presOf" srcId="{9ACE4C67-D9B2-4C0D-84BE-EEB100FBA692}" destId="{5C5B3E83-E56D-4F89-8381-EB8C2A271040}" srcOrd="0" destOrd="4" presId="urn:microsoft.com/office/officeart/2005/8/layout/hierarchy3"/>
    <dgm:cxn modelId="{BBBCF0F0-0227-4478-AD55-F11BB9C65094}" srcId="{881A22B5-A438-491B-825F-97FE9C0B0A44}" destId="{22DF8B32-7E12-4EAF-B8E8-40B1CA405533}" srcOrd="2" destOrd="0" parTransId="{B094083E-9A90-4E77-95D1-818DDAB02B7E}" sibTransId="{F1B2A04F-6C02-4CDC-B1EF-FD474F898247}"/>
    <dgm:cxn modelId="{D2FF2F92-3184-4D42-89C8-4356EEB53AFE}" type="presParOf" srcId="{84366F71-5FFF-496B-A0E7-6E9EDC3E779A}" destId="{F6342A3B-79F2-404B-BA27-F8D6385AEED8}" srcOrd="0" destOrd="0" presId="urn:microsoft.com/office/officeart/2005/8/layout/hierarchy3"/>
    <dgm:cxn modelId="{C41C19DA-5392-4F23-96FB-D79D328960E5}" type="presParOf" srcId="{F6342A3B-79F2-404B-BA27-F8D6385AEED8}" destId="{C034C416-6662-4422-97A6-22B77501BBB3}" srcOrd="0" destOrd="0" presId="urn:microsoft.com/office/officeart/2005/8/layout/hierarchy3"/>
    <dgm:cxn modelId="{3637D276-4B94-49CA-A2B1-1A842443A3C2}" type="presParOf" srcId="{C034C416-6662-4422-97A6-22B77501BBB3}" destId="{B481AF6E-CC85-44D6-8F06-897056408F8D}" srcOrd="0" destOrd="0" presId="urn:microsoft.com/office/officeart/2005/8/layout/hierarchy3"/>
    <dgm:cxn modelId="{328818B1-581E-4374-B2AE-91D96A98AA45}" type="presParOf" srcId="{C034C416-6662-4422-97A6-22B77501BBB3}" destId="{450B9610-1A6C-4BEA-993A-11A8370D6EA8}" srcOrd="1" destOrd="0" presId="urn:microsoft.com/office/officeart/2005/8/layout/hierarchy3"/>
    <dgm:cxn modelId="{459A8D2B-319E-4A43-A9B8-628F0B932483}" type="presParOf" srcId="{F6342A3B-79F2-404B-BA27-F8D6385AEED8}" destId="{9BC9339A-5158-44E0-BF29-8D676E0868D7}" srcOrd="1" destOrd="0" presId="urn:microsoft.com/office/officeart/2005/8/layout/hierarchy3"/>
    <dgm:cxn modelId="{B377882B-6E16-4762-B49E-C505888C5198}" type="presParOf" srcId="{9BC9339A-5158-44E0-BF29-8D676E0868D7}" destId="{69728B8D-951A-4AFE-A943-B2A1EA190AF5}" srcOrd="0" destOrd="0" presId="urn:microsoft.com/office/officeart/2005/8/layout/hierarchy3"/>
    <dgm:cxn modelId="{F61E66CB-D88C-47EA-8AED-39E9D8505307}" type="presParOf" srcId="{9BC9339A-5158-44E0-BF29-8D676E0868D7}" destId="{5C5B3E83-E56D-4F89-8381-EB8C2A27104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DFE850-E737-4864-8A6B-AEEC98D7004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8B62623-6B7F-45E6-8B17-F19716397F9A}" type="pres">
      <dgm:prSet presAssocID="{BBDFE850-E737-4864-8A6B-AEEC98D7004C}" presName="linear" presStyleCnt="0">
        <dgm:presLayoutVars>
          <dgm:animLvl val="lvl"/>
          <dgm:resizeHandles val="exact"/>
        </dgm:presLayoutVars>
      </dgm:prSet>
      <dgm:spPr/>
    </dgm:pt>
  </dgm:ptLst>
  <dgm:cxnLst>
    <dgm:cxn modelId="{E4AB6B6E-4C65-4B36-AB70-CEFD927EB664}" type="presOf" srcId="{BBDFE850-E737-4864-8A6B-AEEC98D7004C}" destId="{98B62623-6B7F-45E6-8B17-F19716397F9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A3BE48-2A63-4B7D-A4D0-DEC0F489CAE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E8A06374-95C0-48DB-A047-F5E4EE596440}">
      <dgm:prSet phldrT="[Text]"/>
      <dgm:spPr/>
      <dgm:t>
        <a:bodyPr/>
        <a:lstStyle/>
        <a:p>
          <a:r>
            <a:rPr lang="en-US" dirty="0">
              <a:solidFill>
                <a:srgbClr val="002060"/>
              </a:solidFill>
            </a:rPr>
            <a:t>WEAVING</a:t>
          </a:r>
        </a:p>
      </dgm:t>
    </dgm:pt>
    <dgm:pt modelId="{77DB8DC2-F1BF-4432-A41E-11DD2BC88410}" type="parTrans" cxnId="{FDDEB034-5F6F-4DE2-B5D7-D569105ABDB5}">
      <dgm:prSet/>
      <dgm:spPr/>
      <dgm:t>
        <a:bodyPr/>
        <a:lstStyle/>
        <a:p>
          <a:endParaRPr lang="en-US"/>
        </a:p>
      </dgm:t>
    </dgm:pt>
    <dgm:pt modelId="{6E961519-1952-4EBD-AD9B-C3024BAA3878}" type="sibTrans" cxnId="{FDDEB034-5F6F-4DE2-B5D7-D569105ABDB5}">
      <dgm:prSet/>
      <dgm:spPr/>
      <dgm:t>
        <a:bodyPr/>
        <a:lstStyle/>
        <a:p>
          <a:endParaRPr lang="en-US"/>
        </a:p>
      </dgm:t>
    </dgm:pt>
    <dgm:pt modelId="{8159D1B3-3F25-4C20-AAE2-EEE4574BDA50}">
      <dgm:prSet phldrT="[Text]" custT="1"/>
      <dgm:spPr/>
      <dgm:t>
        <a:bodyPr/>
        <a:lstStyle/>
        <a:p>
          <a:r>
            <a:rPr lang="en-US" sz="1600" dirty="0"/>
            <a:t>Arshad Corporation (Pvt) Ltd.</a:t>
          </a:r>
        </a:p>
      </dgm:t>
    </dgm:pt>
    <dgm:pt modelId="{33709A9D-E191-4E52-806A-1805F647CFF9}" type="parTrans" cxnId="{0922CF51-7058-434E-A260-48666D430D81}">
      <dgm:prSet/>
      <dgm:spPr/>
      <dgm:t>
        <a:bodyPr/>
        <a:lstStyle/>
        <a:p>
          <a:endParaRPr lang="en-US"/>
        </a:p>
      </dgm:t>
    </dgm:pt>
    <dgm:pt modelId="{0A8A0214-FE87-479A-963D-ED53374EE542}" type="sibTrans" cxnId="{0922CF51-7058-434E-A260-48666D430D81}">
      <dgm:prSet/>
      <dgm:spPr/>
      <dgm:t>
        <a:bodyPr/>
        <a:lstStyle/>
        <a:p>
          <a:endParaRPr lang="en-US"/>
        </a:p>
      </dgm:t>
    </dgm:pt>
    <dgm:pt modelId="{9E17EBE7-E270-4DD0-ADB8-74AF4CA8DFFB}">
      <dgm:prSet phldrT="[Text]" custT="1"/>
      <dgm:spPr/>
      <dgm:t>
        <a:bodyPr/>
        <a:lstStyle/>
        <a:p>
          <a:r>
            <a:rPr lang="en-US" sz="1600" dirty="0"/>
            <a:t>Dawood Fabrics</a:t>
          </a:r>
        </a:p>
      </dgm:t>
    </dgm:pt>
    <dgm:pt modelId="{CA4E7722-C3CF-4708-A8D0-4BF99D13432D}" type="parTrans" cxnId="{2DF70A19-0693-42DB-AAC1-69D5029BE0D8}">
      <dgm:prSet/>
      <dgm:spPr/>
      <dgm:t>
        <a:bodyPr/>
        <a:lstStyle/>
        <a:p>
          <a:endParaRPr lang="en-US"/>
        </a:p>
      </dgm:t>
    </dgm:pt>
    <dgm:pt modelId="{EDD5752B-6AB0-4595-A56B-7A9EA9DB2B30}" type="sibTrans" cxnId="{2DF70A19-0693-42DB-AAC1-69D5029BE0D8}">
      <dgm:prSet/>
      <dgm:spPr/>
      <dgm:t>
        <a:bodyPr/>
        <a:lstStyle/>
        <a:p>
          <a:endParaRPr lang="en-US"/>
        </a:p>
      </dgm:t>
    </dgm:pt>
    <dgm:pt modelId="{CB3BF201-153D-4B40-92C1-F45CC5D92F2B}">
      <dgm:prSet phldrT="[Text]" custT="1"/>
      <dgm:spPr/>
      <dgm:t>
        <a:bodyPr/>
        <a:lstStyle/>
        <a:p>
          <a:r>
            <a:rPr lang="en-US" sz="1600" dirty="0"/>
            <a:t>US &amp; Dynamo Mills (</a:t>
          </a:r>
          <a:r>
            <a:rPr lang="en-US" sz="1600" dirty="0" err="1"/>
            <a:t>Pvt</a:t>
          </a:r>
          <a:r>
            <a:rPr lang="en-US" sz="1600" dirty="0"/>
            <a:t>) Ltd.</a:t>
          </a:r>
        </a:p>
      </dgm:t>
    </dgm:pt>
    <dgm:pt modelId="{E6017308-A41A-457F-AC5C-5E07EB421810}" type="parTrans" cxnId="{899EB9FE-BBBD-43F8-874C-2EB92626EEC0}">
      <dgm:prSet/>
      <dgm:spPr/>
      <dgm:t>
        <a:bodyPr/>
        <a:lstStyle/>
        <a:p>
          <a:endParaRPr lang="en-US"/>
        </a:p>
      </dgm:t>
    </dgm:pt>
    <dgm:pt modelId="{70BC7E39-D41D-4138-930E-FD8478372805}" type="sibTrans" cxnId="{899EB9FE-BBBD-43F8-874C-2EB92626EEC0}">
      <dgm:prSet/>
      <dgm:spPr/>
      <dgm:t>
        <a:bodyPr/>
        <a:lstStyle/>
        <a:p>
          <a:endParaRPr lang="en-US"/>
        </a:p>
      </dgm:t>
    </dgm:pt>
    <dgm:pt modelId="{50B09384-E57A-4D4D-9256-F2E4F1E29D82}">
      <dgm:prSet phldrT="[Text]" custT="1"/>
      <dgm:spPr/>
      <dgm:t>
        <a:bodyPr/>
        <a:lstStyle/>
        <a:p>
          <a:r>
            <a:rPr lang="en-US" sz="1600" dirty="0" err="1"/>
            <a:t>Meraj</a:t>
          </a:r>
          <a:r>
            <a:rPr lang="en-US" sz="1600" dirty="0"/>
            <a:t> Fatima Fabrics (</a:t>
          </a:r>
          <a:r>
            <a:rPr lang="en-US" sz="1600" dirty="0" err="1"/>
            <a:t>Pvt</a:t>
          </a:r>
          <a:r>
            <a:rPr lang="en-US" sz="1600" dirty="0"/>
            <a:t>) Ltd.</a:t>
          </a:r>
        </a:p>
      </dgm:t>
    </dgm:pt>
    <dgm:pt modelId="{E39D05E6-E3B7-4474-AE10-E99BEECD56E3}" type="parTrans" cxnId="{B5F87EF1-3040-43E0-893D-E375E36B7C08}">
      <dgm:prSet/>
      <dgm:spPr/>
      <dgm:t>
        <a:bodyPr/>
        <a:lstStyle/>
        <a:p>
          <a:endParaRPr lang="en-US"/>
        </a:p>
      </dgm:t>
    </dgm:pt>
    <dgm:pt modelId="{7FED79B5-1C32-4691-B03D-128139F69C16}" type="sibTrans" cxnId="{B5F87EF1-3040-43E0-893D-E375E36B7C08}">
      <dgm:prSet/>
      <dgm:spPr/>
      <dgm:t>
        <a:bodyPr/>
        <a:lstStyle/>
        <a:p>
          <a:endParaRPr lang="en-US"/>
        </a:p>
      </dgm:t>
    </dgm:pt>
    <dgm:pt modelId="{B40A04D1-0405-42E8-9760-4E8A302623D0}">
      <dgm:prSet phldrT="[Text]" custT="1"/>
      <dgm:spPr/>
      <dgm:t>
        <a:bodyPr/>
        <a:lstStyle/>
        <a:p>
          <a:r>
            <a:rPr lang="en-US" sz="1600" dirty="0"/>
            <a:t>H. Y Enterprises</a:t>
          </a:r>
        </a:p>
      </dgm:t>
    </dgm:pt>
    <dgm:pt modelId="{D2280680-298A-4D20-9024-A8B86BCF3AD8}" type="parTrans" cxnId="{DDE5406A-B4E4-4E9C-B38A-DF451F910D9B}">
      <dgm:prSet/>
      <dgm:spPr/>
    </dgm:pt>
    <dgm:pt modelId="{571CD212-43F8-4138-8460-9FF2BE9DCCD8}" type="sibTrans" cxnId="{DDE5406A-B4E4-4E9C-B38A-DF451F910D9B}">
      <dgm:prSet/>
      <dgm:spPr/>
    </dgm:pt>
    <dgm:pt modelId="{857C1E3E-C0A4-4454-AD60-F1AF6F9C6319}">
      <dgm:prSet phldrT="[Text]" custT="1"/>
      <dgm:spPr/>
      <dgm:t>
        <a:bodyPr/>
        <a:lstStyle/>
        <a:p>
          <a:r>
            <a:rPr lang="en-US" sz="1600" dirty="0"/>
            <a:t>SN International</a:t>
          </a:r>
        </a:p>
      </dgm:t>
    </dgm:pt>
    <dgm:pt modelId="{7524BC41-2F4B-44D2-B663-BCCC9B0B818B}" type="parTrans" cxnId="{B1452313-D0DC-40C7-89E6-75A954441B3F}">
      <dgm:prSet/>
      <dgm:spPr/>
    </dgm:pt>
    <dgm:pt modelId="{35DF1D25-EE20-4F65-9C64-3C711B16BA4A}" type="sibTrans" cxnId="{B1452313-D0DC-40C7-89E6-75A954441B3F}">
      <dgm:prSet/>
      <dgm:spPr/>
    </dgm:pt>
    <dgm:pt modelId="{27A88039-D4D8-4C62-9F55-15025FE7BD99}">
      <dgm:prSet phldrT="[Text]" custT="1"/>
      <dgm:spPr/>
      <dgm:t>
        <a:bodyPr/>
        <a:lstStyle/>
        <a:p>
          <a:r>
            <a:rPr lang="en-US" sz="1600" dirty="0"/>
            <a:t>A.B. Export  (</a:t>
          </a:r>
          <a:r>
            <a:rPr lang="en-US" sz="1600" dirty="0" err="1"/>
            <a:t>Pvt</a:t>
          </a:r>
          <a:r>
            <a:rPr lang="en-US" sz="1600" dirty="0"/>
            <a:t>) Ltd.</a:t>
          </a:r>
        </a:p>
      </dgm:t>
    </dgm:pt>
    <dgm:pt modelId="{EDF343FA-155A-4AC4-AFA3-EBAD679270DD}" type="parTrans" cxnId="{91258E2A-1B5C-4E98-9AD9-83E56FD10653}">
      <dgm:prSet/>
      <dgm:spPr/>
    </dgm:pt>
    <dgm:pt modelId="{2414CAB5-36EC-4087-AE5A-C077028FDB2C}" type="sibTrans" cxnId="{91258E2A-1B5C-4E98-9AD9-83E56FD10653}">
      <dgm:prSet/>
      <dgm:spPr/>
    </dgm:pt>
    <dgm:pt modelId="{1758950E-979B-42AB-BA2F-2656FE05B2C5}">
      <dgm:prSet phldrT="[Text]" custT="1"/>
      <dgm:spPr/>
      <dgm:t>
        <a:bodyPr/>
        <a:lstStyle/>
        <a:p>
          <a:r>
            <a:rPr lang="en-US" sz="1600"/>
            <a:t>Maypole (Pvt) Ltd.</a:t>
          </a:r>
          <a:endParaRPr lang="en-US" sz="1600" dirty="0"/>
        </a:p>
      </dgm:t>
    </dgm:pt>
    <dgm:pt modelId="{EDB7C168-E976-4E59-BB35-7A2D9C9BEF97}" type="parTrans" cxnId="{3E7CA8B3-7BD7-4C6E-B50A-62DB5C198616}">
      <dgm:prSet/>
      <dgm:spPr/>
    </dgm:pt>
    <dgm:pt modelId="{11229432-2377-4CE8-9571-FE14BB3F03C2}" type="sibTrans" cxnId="{3E7CA8B3-7BD7-4C6E-B50A-62DB5C198616}">
      <dgm:prSet/>
      <dgm:spPr/>
    </dgm:pt>
    <dgm:pt modelId="{ADC2FB31-90D8-4296-9B52-EF5821E3635E}" type="pres">
      <dgm:prSet presAssocID="{D4A3BE48-2A63-4B7D-A4D0-DEC0F489CAE0}" presName="Name0" presStyleCnt="0">
        <dgm:presLayoutVars>
          <dgm:dir/>
          <dgm:animLvl val="lvl"/>
          <dgm:resizeHandles/>
        </dgm:presLayoutVars>
      </dgm:prSet>
      <dgm:spPr/>
    </dgm:pt>
    <dgm:pt modelId="{92713A01-59C9-4962-A66C-36EB463C9212}" type="pres">
      <dgm:prSet presAssocID="{E8A06374-95C0-48DB-A047-F5E4EE596440}" presName="linNode" presStyleCnt="0"/>
      <dgm:spPr/>
    </dgm:pt>
    <dgm:pt modelId="{8903B3A2-27D0-4DE0-867E-10200FC21273}" type="pres">
      <dgm:prSet presAssocID="{E8A06374-95C0-48DB-A047-F5E4EE596440}" presName="parentShp" presStyleLbl="node1" presStyleIdx="0" presStyleCnt="1" custScaleY="106003" custLinFactNeighborY="-8913">
        <dgm:presLayoutVars>
          <dgm:bulletEnabled val="1"/>
        </dgm:presLayoutVars>
      </dgm:prSet>
      <dgm:spPr/>
    </dgm:pt>
    <dgm:pt modelId="{9CBD8177-9678-4A48-83C3-C80F44CB988C}" type="pres">
      <dgm:prSet presAssocID="{E8A06374-95C0-48DB-A047-F5E4EE596440}" presName="childShp" presStyleLbl="bgAccFollowNode1" presStyleIdx="0" presStyleCnt="1" custScaleY="131089" custLinFactNeighborY="-7626">
        <dgm:presLayoutVars>
          <dgm:bulletEnabled val="1"/>
        </dgm:presLayoutVars>
      </dgm:prSet>
      <dgm:spPr/>
    </dgm:pt>
  </dgm:ptLst>
  <dgm:cxnLst>
    <dgm:cxn modelId="{B1452313-D0DC-40C7-89E6-75A954441B3F}" srcId="{E8A06374-95C0-48DB-A047-F5E4EE596440}" destId="{857C1E3E-C0A4-4454-AD60-F1AF6F9C6319}" srcOrd="5" destOrd="0" parTransId="{7524BC41-2F4B-44D2-B663-BCCC9B0B818B}" sibTransId="{35DF1D25-EE20-4F65-9C64-3C711B16BA4A}"/>
    <dgm:cxn modelId="{2DF70A19-0693-42DB-AAC1-69D5029BE0D8}" srcId="{E8A06374-95C0-48DB-A047-F5E4EE596440}" destId="{9E17EBE7-E270-4DD0-ADB8-74AF4CA8DFFB}" srcOrd="1" destOrd="0" parTransId="{CA4E7722-C3CF-4708-A8D0-4BF99D13432D}" sibTransId="{EDD5752B-6AB0-4595-A56B-7A9EA9DB2B30}"/>
    <dgm:cxn modelId="{91258E2A-1B5C-4E98-9AD9-83E56FD10653}" srcId="{E8A06374-95C0-48DB-A047-F5E4EE596440}" destId="{27A88039-D4D8-4C62-9F55-15025FE7BD99}" srcOrd="6" destOrd="0" parTransId="{EDF343FA-155A-4AC4-AFA3-EBAD679270DD}" sibTransId="{2414CAB5-36EC-4087-AE5A-C077028FDB2C}"/>
    <dgm:cxn modelId="{66B0CD30-A182-4A95-BC0D-D1D1FE2C0818}" type="presOf" srcId="{50B09384-E57A-4D4D-9256-F2E4F1E29D82}" destId="{9CBD8177-9678-4A48-83C3-C80F44CB988C}" srcOrd="0" destOrd="3" presId="urn:microsoft.com/office/officeart/2005/8/layout/vList6"/>
    <dgm:cxn modelId="{FDDEB034-5F6F-4DE2-B5D7-D569105ABDB5}" srcId="{D4A3BE48-2A63-4B7D-A4D0-DEC0F489CAE0}" destId="{E8A06374-95C0-48DB-A047-F5E4EE596440}" srcOrd="0" destOrd="0" parTransId="{77DB8DC2-F1BF-4432-A41E-11DD2BC88410}" sibTransId="{6E961519-1952-4EBD-AD9B-C3024BAA3878}"/>
    <dgm:cxn modelId="{48534C36-D2A9-4BB9-9C6B-AEF0EB5F8246}" type="presOf" srcId="{857C1E3E-C0A4-4454-AD60-F1AF6F9C6319}" destId="{9CBD8177-9678-4A48-83C3-C80F44CB988C}" srcOrd="0" destOrd="5" presId="urn:microsoft.com/office/officeart/2005/8/layout/vList6"/>
    <dgm:cxn modelId="{E0A31C5B-4BEC-4768-AD15-A1ABB9E2A916}" type="presOf" srcId="{9E17EBE7-E270-4DD0-ADB8-74AF4CA8DFFB}" destId="{9CBD8177-9678-4A48-83C3-C80F44CB988C}" srcOrd="0" destOrd="1" presId="urn:microsoft.com/office/officeart/2005/8/layout/vList6"/>
    <dgm:cxn modelId="{9FD86F5C-5C2C-4DC3-B202-BD1DBCF5B46B}" type="presOf" srcId="{1758950E-979B-42AB-BA2F-2656FE05B2C5}" destId="{9CBD8177-9678-4A48-83C3-C80F44CB988C}" srcOrd="0" destOrd="7" presId="urn:microsoft.com/office/officeart/2005/8/layout/vList6"/>
    <dgm:cxn modelId="{DDE5406A-B4E4-4E9C-B38A-DF451F910D9B}" srcId="{E8A06374-95C0-48DB-A047-F5E4EE596440}" destId="{B40A04D1-0405-42E8-9760-4E8A302623D0}" srcOrd="4" destOrd="0" parTransId="{D2280680-298A-4D20-9024-A8B86BCF3AD8}" sibTransId="{571CD212-43F8-4138-8460-9FF2BE9DCCD8}"/>
    <dgm:cxn modelId="{5320BD4B-A151-43E1-926D-668A51ADE835}" type="presOf" srcId="{B40A04D1-0405-42E8-9760-4E8A302623D0}" destId="{9CBD8177-9678-4A48-83C3-C80F44CB988C}" srcOrd="0" destOrd="4" presId="urn:microsoft.com/office/officeart/2005/8/layout/vList6"/>
    <dgm:cxn modelId="{0922CF51-7058-434E-A260-48666D430D81}" srcId="{E8A06374-95C0-48DB-A047-F5E4EE596440}" destId="{8159D1B3-3F25-4C20-AAE2-EEE4574BDA50}" srcOrd="0" destOrd="0" parTransId="{33709A9D-E191-4E52-806A-1805F647CFF9}" sibTransId="{0A8A0214-FE87-479A-963D-ED53374EE542}"/>
    <dgm:cxn modelId="{3394B98E-C789-4D88-94E8-CF36FF7BD4FF}" type="presOf" srcId="{E8A06374-95C0-48DB-A047-F5E4EE596440}" destId="{8903B3A2-27D0-4DE0-867E-10200FC21273}" srcOrd="0" destOrd="0" presId="urn:microsoft.com/office/officeart/2005/8/layout/vList6"/>
    <dgm:cxn modelId="{3E7CA8B3-7BD7-4C6E-B50A-62DB5C198616}" srcId="{E8A06374-95C0-48DB-A047-F5E4EE596440}" destId="{1758950E-979B-42AB-BA2F-2656FE05B2C5}" srcOrd="7" destOrd="0" parTransId="{EDB7C168-E976-4E59-BB35-7A2D9C9BEF97}" sibTransId="{11229432-2377-4CE8-9571-FE14BB3F03C2}"/>
    <dgm:cxn modelId="{98D4EEC9-005E-42D9-9757-17EE3CBF4789}" type="presOf" srcId="{27A88039-D4D8-4C62-9F55-15025FE7BD99}" destId="{9CBD8177-9678-4A48-83C3-C80F44CB988C}" srcOrd="0" destOrd="6" presId="urn:microsoft.com/office/officeart/2005/8/layout/vList6"/>
    <dgm:cxn modelId="{3A6F34E3-893B-44A6-B63E-7C1BFF0590F2}" type="presOf" srcId="{D4A3BE48-2A63-4B7D-A4D0-DEC0F489CAE0}" destId="{ADC2FB31-90D8-4296-9B52-EF5821E3635E}" srcOrd="0" destOrd="0" presId="urn:microsoft.com/office/officeart/2005/8/layout/vList6"/>
    <dgm:cxn modelId="{837E89ED-5D95-4C29-8065-CBBF83810D94}" type="presOf" srcId="{CB3BF201-153D-4B40-92C1-F45CC5D92F2B}" destId="{9CBD8177-9678-4A48-83C3-C80F44CB988C}" srcOrd="0" destOrd="2" presId="urn:microsoft.com/office/officeart/2005/8/layout/vList6"/>
    <dgm:cxn modelId="{B5F87EF1-3040-43E0-893D-E375E36B7C08}" srcId="{E8A06374-95C0-48DB-A047-F5E4EE596440}" destId="{50B09384-E57A-4D4D-9256-F2E4F1E29D82}" srcOrd="3" destOrd="0" parTransId="{E39D05E6-E3B7-4474-AE10-E99BEECD56E3}" sibTransId="{7FED79B5-1C32-4691-B03D-128139F69C16}"/>
    <dgm:cxn modelId="{899EB9FE-BBBD-43F8-874C-2EB92626EEC0}" srcId="{E8A06374-95C0-48DB-A047-F5E4EE596440}" destId="{CB3BF201-153D-4B40-92C1-F45CC5D92F2B}" srcOrd="2" destOrd="0" parTransId="{E6017308-A41A-457F-AC5C-5E07EB421810}" sibTransId="{70BC7E39-D41D-4138-930E-FD8478372805}"/>
    <dgm:cxn modelId="{D1510CFF-5A52-4842-A27F-EED55AA98FB3}" type="presOf" srcId="{8159D1B3-3F25-4C20-AAE2-EEE4574BDA50}" destId="{9CBD8177-9678-4A48-83C3-C80F44CB988C}" srcOrd="0" destOrd="0" presId="urn:microsoft.com/office/officeart/2005/8/layout/vList6"/>
    <dgm:cxn modelId="{87D1B4D8-B329-494A-AD59-36BCCE49326B}" type="presParOf" srcId="{ADC2FB31-90D8-4296-9B52-EF5821E3635E}" destId="{92713A01-59C9-4962-A66C-36EB463C9212}" srcOrd="0" destOrd="0" presId="urn:microsoft.com/office/officeart/2005/8/layout/vList6"/>
    <dgm:cxn modelId="{DBF133AB-62DB-4E07-8960-D0F101725A22}" type="presParOf" srcId="{92713A01-59C9-4962-A66C-36EB463C9212}" destId="{8903B3A2-27D0-4DE0-867E-10200FC21273}" srcOrd="0" destOrd="0" presId="urn:microsoft.com/office/officeart/2005/8/layout/vList6"/>
    <dgm:cxn modelId="{B758D490-E544-4BA1-8B82-14C0D8E3C39F}" type="presParOf" srcId="{92713A01-59C9-4962-A66C-36EB463C9212}" destId="{9CBD8177-9678-4A48-83C3-C80F44CB988C}"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710B14-D7E1-4A9E-A038-34378148E120}" type="doc">
      <dgm:prSet loTypeId="urn:microsoft.com/office/officeart/2005/8/layout/hList6" loCatId="list" qsTypeId="urn:microsoft.com/office/officeart/2005/8/quickstyle/3d7" qsCatId="3D" csTypeId="urn:microsoft.com/office/officeart/2005/8/colors/colorful4" csCatId="colorful" phldr="1"/>
      <dgm:spPr/>
      <dgm:t>
        <a:bodyPr/>
        <a:lstStyle/>
        <a:p>
          <a:endParaRPr lang="en-US"/>
        </a:p>
      </dgm:t>
    </dgm:pt>
    <dgm:pt modelId="{88A15CC5-6723-43F9-9C95-E6CB0E5B5013}">
      <dgm:prSet phldrT="[Text]" custT="1"/>
      <dgm:spPr/>
      <dgm:t>
        <a:bodyPr/>
        <a:lstStyle/>
        <a:p>
          <a:r>
            <a:rPr lang="en-US" sz="2000" b="1" cap="none" spc="0" dirty="0">
              <a:ln w="1905"/>
              <a:solidFill>
                <a:srgbClr val="FFFF00"/>
              </a:solidFill>
              <a:effectLst>
                <a:innerShdw blurRad="69850" dist="43180" dir="5400000">
                  <a:srgbClr val="000000">
                    <a:alpha val="65000"/>
                  </a:srgbClr>
                </a:innerShdw>
              </a:effectLst>
            </a:rPr>
            <a:t>STRENGTH</a:t>
          </a:r>
        </a:p>
      </dgm:t>
    </dgm:pt>
    <dgm:pt modelId="{41BF6641-C51B-4702-A176-EF99CB1589A3}" type="sibTrans" cxnId="{8F837BCD-4624-4917-9F8D-7E64D5DD40A5}">
      <dgm:prSet/>
      <dgm:spPr/>
      <dgm:t>
        <a:bodyPr/>
        <a:lstStyle/>
        <a:p>
          <a:endParaRPr lang="en-US"/>
        </a:p>
      </dgm:t>
    </dgm:pt>
    <dgm:pt modelId="{8F5BA759-501A-4FBC-BC06-7527075F7DD2}" type="parTrans" cxnId="{8F837BCD-4624-4917-9F8D-7E64D5DD40A5}">
      <dgm:prSet/>
      <dgm:spPr/>
      <dgm:t>
        <a:bodyPr/>
        <a:lstStyle/>
        <a:p>
          <a:endParaRPr lang="en-US"/>
        </a:p>
      </dgm:t>
    </dgm:pt>
    <dgm:pt modelId="{8336FF8B-00D0-4CF5-9A14-682D03D80F6F}">
      <dgm:prSet phldrT="[Text]" custT="1"/>
      <dgm:spPr/>
      <dgm:t>
        <a:bodyPr/>
        <a:lstStyle/>
        <a:p>
          <a:r>
            <a:rPr lang="en-US" sz="1600" b="0" cap="none" spc="0" dirty="0">
              <a:ln w="18415" cmpd="sng">
                <a:prstDash val="solid"/>
              </a:ln>
              <a:solidFill>
                <a:srgbClr val="000000"/>
              </a:solidFill>
              <a:effectLst>
                <a:outerShdw blurRad="63500" dir="3600000" algn="tl" rotWithShape="0">
                  <a:srgbClr val="000000">
                    <a:alpha val="70000"/>
                  </a:srgbClr>
                </a:outerShdw>
              </a:effectLst>
            </a:rPr>
            <a:t>New local market</a:t>
          </a:r>
        </a:p>
      </dgm:t>
    </dgm:pt>
    <dgm:pt modelId="{2A68CA05-1700-4D34-8431-20A0F39E8EC1}">
      <dgm:prSet phldrT="[Text]"/>
      <dgm:spPr/>
      <dgm:t>
        <a:bodyPr/>
        <a:lstStyle/>
        <a:p>
          <a:r>
            <a:rPr lang="en-US" sz="1800" b="0" cap="none" spc="0" dirty="0">
              <a:ln w="18415" cmpd="sng">
                <a:prstDash val="solid"/>
              </a:ln>
              <a:solidFill>
                <a:srgbClr val="000000"/>
              </a:solidFill>
              <a:effectLst>
                <a:outerShdw blurRad="63500" dir="3600000" algn="tl" rotWithShape="0">
                  <a:srgbClr val="000000">
                    <a:alpha val="70000"/>
                  </a:srgbClr>
                </a:outerShdw>
              </a:effectLst>
            </a:rPr>
            <a:t>OPPORTUNITY</a:t>
          </a:r>
        </a:p>
      </dgm:t>
    </dgm:pt>
    <dgm:pt modelId="{9433EE83-FC3E-4905-A649-0BEF9E4FD5CE}" type="sibTrans" cxnId="{724D1490-8B6A-4A33-BB3A-DB49E73D9ADC}">
      <dgm:prSet/>
      <dgm:spPr/>
      <dgm:t>
        <a:bodyPr/>
        <a:lstStyle/>
        <a:p>
          <a:endParaRPr lang="en-US"/>
        </a:p>
      </dgm:t>
    </dgm:pt>
    <dgm:pt modelId="{18B63764-6C9B-4997-86C6-0ED7B4BE3ECC}" type="parTrans" cxnId="{724D1490-8B6A-4A33-BB3A-DB49E73D9ADC}">
      <dgm:prSet/>
      <dgm:spPr/>
      <dgm:t>
        <a:bodyPr/>
        <a:lstStyle/>
        <a:p>
          <a:endParaRPr lang="en-US"/>
        </a:p>
      </dgm:t>
    </dgm:pt>
    <dgm:pt modelId="{14640973-557D-4D64-AD4E-9A40F4B96262}" type="sibTrans" cxnId="{2693DF03-C1EC-4A9F-BD44-4BC60071DD32}">
      <dgm:prSet/>
      <dgm:spPr/>
      <dgm:t>
        <a:bodyPr/>
        <a:lstStyle/>
        <a:p>
          <a:endParaRPr lang="en-US"/>
        </a:p>
      </dgm:t>
    </dgm:pt>
    <dgm:pt modelId="{1309D9D2-F3CE-4A41-B4DB-A5E52C3E19FF}" type="parTrans" cxnId="{2693DF03-C1EC-4A9F-BD44-4BC60071DD32}">
      <dgm:prSet/>
      <dgm:spPr/>
      <dgm:t>
        <a:bodyPr/>
        <a:lstStyle/>
        <a:p>
          <a:endParaRPr lang="en-US"/>
        </a:p>
      </dgm:t>
    </dgm:pt>
    <dgm:pt modelId="{492E13E4-8931-4EDA-96A4-F7109690FBEF}">
      <dgm:prSet phldrT="[Text]" custT="1"/>
      <dgm:spPr/>
      <dgm:t>
        <a:bodyPr/>
        <a:lstStyle/>
        <a:p>
          <a:r>
            <a:rPr lang="en-US" sz="1600" b="1" cap="none" spc="0" dirty="0">
              <a:ln w="12700">
                <a:prstDash val="solid"/>
              </a:ln>
              <a:solidFill>
                <a:srgbClr val="002060"/>
              </a:solidFill>
              <a:effectLst>
                <a:outerShdw blurRad="41275" dist="20320" dir="1800000" algn="tl" rotWithShape="0">
                  <a:srgbClr val="000000">
                    <a:alpha val="40000"/>
                  </a:srgbClr>
                </a:outerShdw>
              </a:effectLst>
              <a:latin typeface="+mn-lt"/>
            </a:rPr>
            <a:t>Low export</a:t>
          </a:r>
        </a:p>
      </dgm:t>
    </dgm:pt>
    <dgm:pt modelId="{2E42EB8D-A5AC-4D32-99B2-DC3F5AF428F4}">
      <dgm:prSet phldrT="[Text]" custT="1"/>
      <dgm:spPr/>
      <dgm:t>
        <a:bodyPr/>
        <a:lstStyle/>
        <a:p>
          <a:r>
            <a:rPr lang="en-US" sz="2000" b="1" cap="none" spc="0" dirty="0">
              <a:ln w="17780" cmpd="sng">
                <a:prstDash val="solid"/>
                <a:miter lim="800000"/>
              </a:ln>
              <a:solidFill>
                <a:srgbClr val="002060"/>
              </a:solidFill>
              <a:effectLst>
                <a:outerShdw blurRad="50800" algn="tl" rotWithShape="0">
                  <a:srgbClr val="000000"/>
                </a:outerShdw>
              </a:effectLst>
            </a:rPr>
            <a:t>W</a:t>
          </a:r>
          <a:r>
            <a:rPr lang="en-US" sz="1600" b="1" cap="none" spc="0" dirty="0">
              <a:ln w="17780" cmpd="sng">
                <a:prstDash val="solid"/>
                <a:miter lim="800000"/>
              </a:ln>
              <a:solidFill>
                <a:srgbClr val="002060"/>
              </a:solidFill>
              <a:effectLst>
                <a:outerShdw blurRad="50800" algn="tl" rotWithShape="0">
                  <a:srgbClr val="000000"/>
                </a:outerShdw>
              </a:effectLst>
            </a:rPr>
            <a:t>EAKNESSES</a:t>
          </a:r>
        </a:p>
      </dgm:t>
    </dgm:pt>
    <dgm:pt modelId="{DCD875AA-626F-417E-B9C4-F3F008BA77A7}" type="sibTrans" cxnId="{6E790E81-4D7E-4AB9-87CD-4061F55F67CC}">
      <dgm:prSet/>
      <dgm:spPr/>
      <dgm:t>
        <a:bodyPr/>
        <a:lstStyle/>
        <a:p>
          <a:endParaRPr lang="en-US"/>
        </a:p>
      </dgm:t>
    </dgm:pt>
    <dgm:pt modelId="{5EE32B4F-44BB-4EC8-A615-8E7F6C5ADEE4}" type="parTrans" cxnId="{6E790E81-4D7E-4AB9-87CD-4061F55F67CC}">
      <dgm:prSet/>
      <dgm:spPr/>
      <dgm:t>
        <a:bodyPr/>
        <a:lstStyle/>
        <a:p>
          <a:endParaRPr lang="en-US"/>
        </a:p>
      </dgm:t>
    </dgm:pt>
    <dgm:pt modelId="{98962D00-40E2-4D25-B027-D87D649731C9}" type="sibTrans" cxnId="{86952A28-4A35-4344-961F-2D0600E8720C}">
      <dgm:prSet/>
      <dgm:spPr/>
      <dgm:t>
        <a:bodyPr/>
        <a:lstStyle/>
        <a:p>
          <a:endParaRPr lang="en-US"/>
        </a:p>
      </dgm:t>
    </dgm:pt>
    <dgm:pt modelId="{6DE08C70-38E9-483B-9045-5A91800C9983}" type="parTrans" cxnId="{86952A28-4A35-4344-961F-2D0600E8720C}">
      <dgm:prSet/>
      <dgm:spPr/>
      <dgm:t>
        <a:bodyPr/>
        <a:lstStyle/>
        <a:p>
          <a:endParaRPr lang="en-US"/>
        </a:p>
      </dgm:t>
    </dgm:pt>
    <dgm:pt modelId="{190260C4-1990-4E9A-A904-30525C091409}">
      <dgm:prSet phldrT="[Text]" custT="1"/>
      <dgm:spPr/>
      <dgm:t>
        <a:bodyPr/>
        <a:lstStyle/>
        <a:p>
          <a:r>
            <a:rPr lang="en-US" sz="1500" b="1" cap="none" spc="0" dirty="0">
              <a:ln w="12700">
                <a:prstDash val="solid"/>
              </a:ln>
              <a:solidFill>
                <a:srgbClr val="FF0000"/>
              </a:solidFill>
              <a:effectLst>
                <a:outerShdw blurRad="41275" dist="20320" dir="1800000" algn="tl" rotWithShape="0">
                  <a:srgbClr val="000000">
                    <a:alpha val="40000"/>
                  </a:srgbClr>
                </a:outerShdw>
              </a:effectLst>
            </a:rPr>
            <a:t>Change in laws</a:t>
          </a:r>
        </a:p>
      </dgm:t>
    </dgm:pt>
    <dgm:pt modelId="{A1B0EC4B-0AD3-429C-8F74-04FAD39099E7}">
      <dgm:prSet phldrT="[Text]" custT="1"/>
      <dgm:spPr/>
      <dgm:t>
        <a:bodyPr/>
        <a:lstStyle/>
        <a:p>
          <a:r>
            <a:rPr lang="en-US" sz="2000" b="1" cap="all" spc="0" dirty="0">
              <a:ln w="9000" cmpd="sng">
                <a:prstDash val="solid"/>
              </a:ln>
              <a:solidFill>
                <a:srgbClr val="FF0000"/>
              </a:solidFill>
              <a:effectLst>
                <a:reflection blurRad="12700" stA="28000" endPos="45000" dist="1000" dir="5400000" sy="-100000" algn="bl" rotWithShape="0"/>
              </a:effectLst>
            </a:rPr>
            <a:t>THREAT</a:t>
          </a:r>
        </a:p>
      </dgm:t>
    </dgm:pt>
    <dgm:pt modelId="{D7A6876F-EF78-49D3-8BFC-2872D029955A}" type="sibTrans" cxnId="{EB2E2F5E-2EA0-4A64-B66D-E809DA11FD99}">
      <dgm:prSet/>
      <dgm:spPr/>
      <dgm:t>
        <a:bodyPr/>
        <a:lstStyle/>
        <a:p>
          <a:endParaRPr lang="en-US"/>
        </a:p>
      </dgm:t>
    </dgm:pt>
    <dgm:pt modelId="{3C92342D-9BD2-4D11-B0BA-D6079178F056}" type="parTrans" cxnId="{EB2E2F5E-2EA0-4A64-B66D-E809DA11FD99}">
      <dgm:prSet/>
      <dgm:spPr/>
      <dgm:t>
        <a:bodyPr/>
        <a:lstStyle/>
        <a:p>
          <a:endParaRPr lang="en-US"/>
        </a:p>
      </dgm:t>
    </dgm:pt>
    <dgm:pt modelId="{9D9CA58F-055A-402A-932C-442353190BE8}" type="sibTrans" cxnId="{58063348-56DC-44F0-AF36-45B381DE90C1}">
      <dgm:prSet/>
      <dgm:spPr/>
      <dgm:t>
        <a:bodyPr/>
        <a:lstStyle/>
        <a:p>
          <a:endParaRPr lang="en-US"/>
        </a:p>
      </dgm:t>
    </dgm:pt>
    <dgm:pt modelId="{4E12E778-CD32-4F70-B6AA-7A8E71494474}" type="parTrans" cxnId="{58063348-56DC-44F0-AF36-45B381DE90C1}">
      <dgm:prSet/>
      <dgm:spPr/>
      <dgm:t>
        <a:bodyPr/>
        <a:lstStyle/>
        <a:p>
          <a:endParaRPr lang="en-US"/>
        </a:p>
      </dgm:t>
    </dgm:pt>
    <dgm:pt modelId="{E93DCFF7-623C-4794-B4F6-6D4DF7C66CFF}">
      <dgm:prSet phldrT="[Text]" custT="1"/>
      <dgm:spPr/>
      <dgm:t>
        <a:bodyPr/>
        <a:lstStyle/>
        <a:p>
          <a:r>
            <a:rPr lang="en-US" sz="1600" b="1" cap="none" spc="0" dirty="0">
              <a:ln w="1905"/>
              <a:solidFill>
                <a:srgbClr val="FFFF00"/>
              </a:solidFill>
              <a:effectLst>
                <a:innerShdw blurRad="69850" dist="43180" dir="5400000">
                  <a:srgbClr val="000000">
                    <a:alpha val="65000"/>
                  </a:srgbClr>
                </a:innerShdw>
              </a:effectLst>
              <a:latin typeface="+mn-lt"/>
            </a:rPr>
            <a:t>Experienced  Board members</a:t>
          </a:r>
        </a:p>
      </dgm:t>
    </dgm:pt>
    <dgm:pt modelId="{20730C97-3618-475D-B607-3B8AD2445EE0}" type="parTrans" cxnId="{846999BE-63BD-4582-AAFF-EAE4BCC2A24A}">
      <dgm:prSet/>
      <dgm:spPr/>
      <dgm:t>
        <a:bodyPr/>
        <a:lstStyle/>
        <a:p>
          <a:endParaRPr lang="en-US"/>
        </a:p>
      </dgm:t>
    </dgm:pt>
    <dgm:pt modelId="{3F99DACB-231B-48DF-B083-8E869B1B564B}" type="sibTrans" cxnId="{846999BE-63BD-4582-AAFF-EAE4BCC2A24A}">
      <dgm:prSet/>
      <dgm:spPr/>
      <dgm:t>
        <a:bodyPr/>
        <a:lstStyle/>
        <a:p>
          <a:endParaRPr lang="en-US"/>
        </a:p>
      </dgm:t>
    </dgm:pt>
    <dgm:pt modelId="{502048F1-37FF-49BA-8543-4C5ADBDBD7F7}">
      <dgm:prSet phldrT="[Text]" custT="1"/>
      <dgm:spPr/>
      <dgm:t>
        <a:bodyPr/>
        <a:lstStyle/>
        <a:p>
          <a:r>
            <a:rPr lang="en-US" sz="1600" b="1" cap="none" spc="0" dirty="0">
              <a:ln w="1905"/>
              <a:solidFill>
                <a:srgbClr val="FFFF00"/>
              </a:solidFill>
              <a:effectLst>
                <a:innerShdw blurRad="69850" dist="43180" dir="5400000">
                  <a:srgbClr val="000000">
                    <a:alpha val="65000"/>
                  </a:srgbClr>
                </a:innerShdw>
              </a:effectLst>
              <a:latin typeface="+mn-lt"/>
            </a:rPr>
            <a:t>Latest machinery</a:t>
          </a:r>
        </a:p>
      </dgm:t>
    </dgm:pt>
    <dgm:pt modelId="{C6B136D7-DE29-494F-A458-541D23EE0E24}" type="parTrans" cxnId="{05F42E5B-561B-495F-A52E-BF0CCDEC4F04}">
      <dgm:prSet/>
      <dgm:spPr/>
      <dgm:t>
        <a:bodyPr/>
        <a:lstStyle/>
        <a:p>
          <a:endParaRPr lang="en-US"/>
        </a:p>
      </dgm:t>
    </dgm:pt>
    <dgm:pt modelId="{3F546B5F-5BA2-4161-AD71-CDA8EB5EE9B3}" type="sibTrans" cxnId="{05F42E5B-561B-495F-A52E-BF0CCDEC4F04}">
      <dgm:prSet/>
      <dgm:spPr/>
      <dgm:t>
        <a:bodyPr/>
        <a:lstStyle/>
        <a:p>
          <a:endParaRPr lang="en-US"/>
        </a:p>
      </dgm:t>
    </dgm:pt>
    <dgm:pt modelId="{45D8DEC1-70FF-4844-888F-13A0FE2D7B7E}">
      <dgm:prSet phldrT="[Text]" custT="1"/>
      <dgm:spPr/>
      <dgm:t>
        <a:bodyPr/>
        <a:lstStyle/>
        <a:p>
          <a:r>
            <a:rPr lang="en-US" sz="1600" b="1" cap="none" spc="0" dirty="0">
              <a:ln w="1905"/>
              <a:solidFill>
                <a:srgbClr val="FFFF00"/>
              </a:solidFill>
              <a:effectLst>
                <a:innerShdw blurRad="69850" dist="43180" dir="5400000">
                  <a:srgbClr val="000000">
                    <a:alpha val="65000"/>
                  </a:srgbClr>
                </a:innerShdw>
              </a:effectLst>
              <a:latin typeface="+mn-lt"/>
            </a:rPr>
            <a:t>Reputed brand</a:t>
          </a:r>
        </a:p>
      </dgm:t>
    </dgm:pt>
    <dgm:pt modelId="{E735309C-869D-44B3-99D2-8DAB503E488A}" type="parTrans" cxnId="{44834236-4F9F-4DF1-BBBF-CC4A2771E0E5}">
      <dgm:prSet/>
      <dgm:spPr/>
      <dgm:t>
        <a:bodyPr/>
        <a:lstStyle/>
        <a:p>
          <a:endParaRPr lang="en-US"/>
        </a:p>
      </dgm:t>
    </dgm:pt>
    <dgm:pt modelId="{637C034E-BFF5-4C54-AB22-A8460F147171}" type="sibTrans" cxnId="{44834236-4F9F-4DF1-BBBF-CC4A2771E0E5}">
      <dgm:prSet/>
      <dgm:spPr/>
      <dgm:t>
        <a:bodyPr/>
        <a:lstStyle/>
        <a:p>
          <a:endParaRPr lang="en-US"/>
        </a:p>
      </dgm:t>
    </dgm:pt>
    <dgm:pt modelId="{0D5CD0B9-63B9-4541-9832-437BFC77C62D}">
      <dgm:prSet phldrT="[Text]" custT="1"/>
      <dgm:spPr/>
      <dgm:t>
        <a:bodyPr/>
        <a:lstStyle/>
        <a:p>
          <a:r>
            <a:rPr lang="en-US" sz="1600" b="1" cap="none" spc="0" dirty="0">
              <a:ln w="1905"/>
              <a:solidFill>
                <a:srgbClr val="FFFF00"/>
              </a:solidFill>
              <a:effectLst>
                <a:innerShdw blurRad="69850" dist="43180" dir="5400000">
                  <a:srgbClr val="000000">
                    <a:alpha val="65000"/>
                  </a:srgbClr>
                </a:innerShdw>
              </a:effectLst>
              <a:latin typeface="+mn-lt"/>
            </a:rPr>
            <a:t>Qualified Staff</a:t>
          </a:r>
        </a:p>
      </dgm:t>
    </dgm:pt>
    <dgm:pt modelId="{2AEDA8C5-6284-4BA0-ADD4-991D58042CA5}" type="parTrans" cxnId="{B9E40AE5-4DB3-49D1-9926-DCF445C609E7}">
      <dgm:prSet/>
      <dgm:spPr/>
      <dgm:t>
        <a:bodyPr/>
        <a:lstStyle/>
        <a:p>
          <a:endParaRPr lang="en-US"/>
        </a:p>
      </dgm:t>
    </dgm:pt>
    <dgm:pt modelId="{5BA9ACA1-C99A-48CC-9542-D3109E564C38}" type="sibTrans" cxnId="{B9E40AE5-4DB3-49D1-9926-DCF445C609E7}">
      <dgm:prSet/>
      <dgm:spPr/>
      <dgm:t>
        <a:bodyPr/>
        <a:lstStyle/>
        <a:p>
          <a:endParaRPr lang="en-US"/>
        </a:p>
      </dgm:t>
    </dgm:pt>
    <dgm:pt modelId="{B1004A31-7B58-44F2-AF5E-8811AC31D502}">
      <dgm:prSet phldrT="[Text]" custT="1"/>
      <dgm:spPr/>
      <dgm:t>
        <a:bodyPr/>
        <a:lstStyle/>
        <a:p>
          <a:r>
            <a:rPr lang="en-US" sz="1600" b="1" cap="none" spc="0" dirty="0">
              <a:ln w="12700">
                <a:prstDash val="solid"/>
              </a:ln>
              <a:solidFill>
                <a:srgbClr val="002060"/>
              </a:solidFill>
              <a:effectLst>
                <a:outerShdw blurRad="41275" dist="20320" dir="1800000" algn="tl" rotWithShape="0">
                  <a:srgbClr val="000000">
                    <a:alpha val="40000"/>
                  </a:srgbClr>
                </a:outerShdw>
              </a:effectLst>
              <a:latin typeface="+mn-lt"/>
            </a:rPr>
            <a:t>Low GP % </a:t>
          </a:r>
        </a:p>
      </dgm:t>
    </dgm:pt>
    <dgm:pt modelId="{348BA15A-F8E2-4BC7-9863-44671394F47D}" type="parTrans" cxnId="{FA77223C-C1A2-403C-B5B8-C2AE95AB148B}">
      <dgm:prSet/>
      <dgm:spPr/>
      <dgm:t>
        <a:bodyPr/>
        <a:lstStyle/>
        <a:p>
          <a:endParaRPr lang="en-US"/>
        </a:p>
      </dgm:t>
    </dgm:pt>
    <dgm:pt modelId="{D81D0363-D2A1-4CFB-81E7-F4FEA4310159}" type="sibTrans" cxnId="{FA77223C-C1A2-403C-B5B8-C2AE95AB148B}">
      <dgm:prSet/>
      <dgm:spPr/>
      <dgm:t>
        <a:bodyPr/>
        <a:lstStyle/>
        <a:p>
          <a:endParaRPr lang="en-US"/>
        </a:p>
      </dgm:t>
    </dgm:pt>
    <dgm:pt modelId="{7FDF44F5-EB8F-4709-9DBC-AE64FE4A1920}">
      <dgm:prSet phldrT="[Text]" custT="1"/>
      <dgm:spPr/>
      <dgm:t>
        <a:bodyPr/>
        <a:lstStyle/>
        <a:p>
          <a:r>
            <a:rPr lang="en-US" sz="1500" b="1" cap="none" spc="0" dirty="0">
              <a:ln w="12700">
                <a:prstDash val="solid"/>
              </a:ln>
              <a:solidFill>
                <a:srgbClr val="FF0000"/>
              </a:solidFill>
              <a:effectLst>
                <a:outerShdw blurRad="41275" dist="20320" dir="1800000" algn="tl" rotWithShape="0">
                  <a:srgbClr val="000000">
                    <a:alpha val="40000"/>
                  </a:srgbClr>
                </a:outerShdw>
              </a:effectLst>
            </a:rPr>
            <a:t>Highly Fluctuation in exchange rates</a:t>
          </a:r>
        </a:p>
      </dgm:t>
    </dgm:pt>
    <dgm:pt modelId="{7FBFBD45-0836-46A7-B276-35387F80B7F3}" type="parTrans" cxnId="{DD586D56-AF33-4F6C-B199-F9927D298E26}">
      <dgm:prSet/>
      <dgm:spPr/>
      <dgm:t>
        <a:bodyPr/>
        <a:lstStyle/>
        <a:p>
          <a:endParaRPr lang="en-US"/>
        </a:p>
      </dgm:t>
    </dgm:pt>
    <dgm:pt modelId="{89FC2B48-186B-4EA8-AF2B-1522A3981279}" type="sibTrans" cxnId="{DD586D56-AF33-4F6C-B199-F9927D298E26}">
      <dgm:prSet/>
      <dgm:spPr/>
      <dgm:t>
        <a:bodyPr/>
        <a:lstStyle/>
        <a:p>
          <a:endParaRPr lang="en-US"/>
        </a:p>
      </dgm:t>
    </dgm:pt>
    <dgm:pt modelId="{78997D89-90C3-41CC-A6D3-E9BDD8EE8396}">
      <dgm:prSet phldrT="[Text]" custT="1"/>
      <dgm:spPr/>
      <dgm:t>
        <a:bodyPr/>
        <a:lstStyle/>
        <a:p>
          <a:endParaRPr lang="en-US" sz="1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9FEF1D08-EE51-4C4E-B148-7F887F9F4EFF}" type="parTrans" cxnId="{C49CB96C-E102-4C27-AF86-5792A635B550}">
      <dgm:prSet/>
      <dgm:spPr/>
      <dgm:t>
        <a:bodyPr/>
        <a:lstStyle/>
        <a:p>
          <a:endParaRPr lang="en-US"/>
        </a:p>
      </dgm:t>
    </dgm:pt>
    <dgm:pt modelId="{03014D94-55FE-42FC-94F7-B6D128641897}" type="sibTrans" cxnId="{C49CB96C-E102-4C27-AF86-5792A635B550}">
      <dgm:prSet/>
      <dgm:spPr/>
      <dgm:t>
        <a:bodyPr/>
        <a:lstStyle/>
        <a:p>
          <a:endParaRPr lang="en-US"/>
        </a:p>
      </dgm:t>
    </dgm:pt>
    <dgm:pt modelId="{5F54895A-4958-44AD-9572-7FDAC998260C}">
      <dgm:prSet phldrT="[Text]" custT="1"/>
      <dgm:spPr/>
      <dgm:t>
        <a:bodyPr/>
        <a:lstStyle/>
        <a:p>
          <a:r>
            <a:rPr lang="en-US" sz="1600" b="0" cap="none" spc="0" dirty="0">
              <a:ln w="18415" cmpd="sng">
                <a:prstDash val="solid"/>
              </a:ln>
              <a:solidFill>
                <a:srgbClr val="000000"/>
              </a:solidFill>
              <a:effectLst>
                <a:outerShdw blurRad="63500" dir="3600000" algn="tl" rotWithShape="0">
                  <a:srgbClr val="000000">
                    <a:alpha val="70000"/>
                  </a:srgbClr>
                </a:outerShdw>
              </a:effectLst>
            </a:rPr>
            <a:t>Market trends</a:t>
          </a:r>
        </a:p>
      </dgm:t>
    </dgm:pt>
    <dgm:pt modelId="{1A5F3AAE-E787-4EBB-9B5F-779A8366D4E7}" type="parTrans" cxnId="{5FB35F47-E5CC-43F2-BB59-48ED88B19ADF}">
      <dgm:prSet/>
      <dgm:spPr/>
      <dgm:t>
        <a:bodyPr/>
        <a:lstStyle/>
        <a:p>
          <a:endParaRPr lang="en-US"/>
        </a:p>
      </dgm:t>
    </dgm:pt>
    <dgm:pt modelId="{1F8C9AF7-6E22-4F36-98C6-4831AE289E55}" type="sibTrans" cxnId="{5FB35F47-E5CC-43F2-BB59-48ED88B19ADF}">
      <dgm:prSet/>
      <dgm:spPr/>
      <dgm:t>
        <a:bodyPr/>
        <a:lstStyle/>
        <a:p>
          <a:endParaRPr lang="en-US"/>
        </a:p>
      </dgm:t>
    </dgm:pt>
    <dgm:pt modelId="{7CF81CA6-1F5A-4877-B990-A867F84CAEC8}">
      <dgm:prSet phldrT="[Text]" custT="1"/>
      <dgm:spPr/>
      <dgm:t>
        <a:bodyPr/>
        <a:lstStyle/>
        <a:p>
          <a:r>
            <a:rPr lang="en-US" sz="1600" b="0" cap="none" spc="0" dirty="0">
              <a:ln w="18415" cmpd="sng">
                <a:prstDash val="solid"/>
              </a:ln>
              <a:solidFill>
                <a:srgbClr val="000000"/>
              </a:solidFill>
              <a:effectLst>
                <a:outerShdw blurRad="63500" dir="3600000" algn="tl" rotWithShape="0">
                  <a:srgbClr val="000000">
                    <a:alpha val="70000"/>
                  </a:srgbClr>
                </a:outerShdw>
              </a:effectLst>
            </a:rPr>
            <a:t>Means of communication</a:t>
          </a:r>
        </a:p>
      </dgm:t>
    </dgm:pt>
    <dgm:pt modelId="{3B887C50-88AF-4042-BF1D-59F51F65D86C}" type="parTrans" cxnId="{AFC627EB-8B19-459D-B91F-376EF759B569}">
      <dgm:prSet/>
      <dgm:spPr/>
      <dgm:t>
        <a:bodyPr/>
        <a:lstStyle/>
        <a:p>
          <a:endParaRPr lang="en-US"/>
        </a:p>
      </dgm:t>
    </dgm:pt>
    <dgm:pt modelId="{7A18A713-61A5-41A1-A9B0-ADC2759E4FFA}" type="sibTrans" cxnId="{AFC627EB-8B19-459D-B91F-376EF759B569}">
      <dgm:prSet/>
      <dgm:spPr/>
      <dgm:t>
        <a:bodyPr/>
        <a:lstStyle/>
        <a:p>
          <a:endParaRPr lang="en-US"/>
        </a:p>
      </dgm:t>
    </dgm:pt>
    <dgm:pt modelId="{DC5C2069-83B3-427C-80AB-CBD77D9F1A6A}">
      <dgm:prSet phldrT="[Text]" custT="1"/>
      <dgm:spPr/>
      <dgm:t>
        <a:bodyPr/>
        <a:lstStyle/>
        <a:p>
          <a:r>
            <a:rPr lang="en-US" sz="1600" b="0" cap="none" spc="0" dirty="0">
              <a:ln w="18415" cmpd="sng">
                <a:prstDash val="solid"/>
              </a:ln>
              <a:solidFill>
                <a:srgbClr val="000000"/>
              </a:solidFill>
              <a:effectLst>
                <a:outerShdw blurRad="63500" dir="3600000" algn="tl" rotWithShape="0">
                  <a:srgbClr val="000000">
                    <a:alpha val="70000"/>
                  </a:srgbClr>
                </a:outerShdw>
              </a:effectLst>
            </a:rPr>
            <a:t>Staff commitment</a:t>
          </a:r>
        </a:p>
      </dgm:t>
    </dgm:pt>
    <dgm:pt modelId="{9C801B12-B5A1-4EB4-A0D5-EF3371935B60}" type="parTrans" cxnId="{901EBC24-CBCB-4867-91B4-3110AE9DA13F}">
      <dgm:prSet/>
      <dgm:spPr/>
      <dgm:t>
        <a:bodyPr/>
        <a:lstStyle/>
        <a:p>
          <a:endParaRPr lang="en-US"/>
        </a:p>
      </dgm:t>
    </dgm:pt>
    <dgm:pt modelId="{9E869904-3D15-42A3-9F1E-F76C0A5C33FF}" type="sibTrans" cxnId="{901EBC24-CBCB-4867-91B4-3110AE9DA13F}">
      <dgm:prSet/>
      <dgm:spPr/>
      <dgm:t>
        <a:bodyPr/>
        <a:lstStyle/>
        <a:p>
          <a:endParaRPr lang="en-US"/>
        </a:p>
      </dgm:t>
    </dgm:pt>
    <dgm:pt modelId="{F93B706B-C657-4BF6-86A1-53D1902CAD3A}">
      <dgm:prSet phldrT="[Text]" custT="1"/>
      <dgm:spPr/>
      <dgm:t>
        <a:bodyPr/>
        <a:lstStyle/>
        <a:p>
          <a:r>
            <a:rPr lang="en-US" sz="1600" b="0" cap="none" spc="0" dirty="0">
              <a:ln w="18415" cmpd="sng">
                <a:prstDash val="solid"/>
              </a:ln>
              <a:solidFill>
                <a:srgbClr val="000000"/>
              </a:solidFill>
              <a:effectLst>
                <a:outerShdw blurRad="63500" dir="3600000" algn="tl" rotWithShape="0">
                  <a:srgbClr val="000000">
                    <a:alpha val="70000"/>
                  </a:srgbClr>
                </a:outerShdw>
              </a:effectLst>
            </a:rPr>
            <a:t>Severe competition</a:t>
          </a:r>
        </a:p>
      </dgm:t>
    </dgm:pt>
    <dgm:pt modelId="{ABC87B83-3CE6-4F07-A80B-CFECDDD8A1B7}" type="parTrans" cxnId="{35E70B51-F271-4AC3-8122-34A37A20EEEB}">
      <dgm:prSet/>
      <dgm:spPr/>
      <dgm:t>
        <a:bodyPr/>
        <a:lstStyle/>
        <a:p>
          <a:endParaRPr lang="en-US"/>
        </a:p>
      </dgm:t>
    </dgm:pt>
    <dgm:pt modelId="{4562E593-C890-43A9-B945-30FC83C6EB4F}" type="sibTrans" cxnId="{35E70B51-F271-4AC3-8122-34A37A20EEEB}">
      <dgm:prSet/>
      <dgm:spPr/>
      <dgm:t>
        <a:bodyPr/>
        <a:lstStyle/>
        <a:p>
          <a:endParaRPr lang="en-US"/>
        </a:p>
      </dgm:t>
    </dgm:pt>
    <dgm:pt modelId="{C152404C-32A2-4415-A50E-39787B33206F}">
      <dgm:prSet phldrT="[Text]" custT="1"/>
      <dgm:spPr/>
      <dgm:t>
        <a:bodyPr/>
        <a:lstStyle/>
        <a:p>
          <a:r>
            <a:rPr lang="en-US" sz="1500" b="1" cap="none" spc="0" dirty="0">
              <a:ln w="12700">
                <a:prstDash val="solid"/>
              </a:ln>
              <a:solidFill>
                <a:srgbClr val="FF0000"/>
              </a:solidFill>
              <a:effectLst>
                <a:outerShdw blurRad="41275" dist="20320" dir="1800000" algn="tl" rotWithShape="0">
                  <a:srgbClr val="000000">
                    <a:alpha val="40000"/>
                  </a:srgbClr>
                </a:outerShdw>
              </a:effectLst>
            </a:rPr>
            <a:t>Emerging competitors</a:t>
          </a:r>
        </a:p>
      </dgm:t>
    </dgm:pt>
    <dgm:pt modelId="{5AC1486E-9C6B-424C-A7F4-B4105D649358}" type="parTrans" cxnId="{5AA0C342-E5C5-40FF-B59A-78FD4E105BE0}">
      <dgm:prSet/>
      <dgm:spPr/>
      <dgm:t>
        <a:bodyPr/>
        <a:lstStyle/>
        <a:p>
          <a:endParaRPr lang="en-US"/>
        </a:p>
      </dgm:t>
    </dgm:pt>
    <dgm:pt modelId="{D2F9D30A-D0AD-4768-916F-C5237E82273F}" type="sibTrans" cxnId="{5AA0C342-E5C5-40FF-B59A-78FD4E105BE0}">
      <dgm:prSet/>
      <dgm:spPr/>
      <dgm:t>
        <a:bodyPr/>
        <a:lstStyle/>
        <a:p>
          <a:endParaRPr lang="en-US"/>
        </a:p>
      </dgm:t>
    </dgm:pt>
    <dgm:pt modelId="{8558007A-D1CD-411B-BEF1-5C3D097378BD}">
      <dgm:prSet phldrT="[Text]" custT="1"/>
      <dgm:spPr/>
      <dgm:t>
        <a:bodyPr/>
        <a:lstStyle/>
        <a:p>
          <a:r>
            <a:rPr lang="en-US" sz="1600" b="1" cap="none" spc="0" dirty="0">
              <a:ln w="12700">
                <a:prstDash val="solid"/>
              </a:ln>
              <a:solidFill>
                <a:srgbClr val="002060"/>
              </a:solidFill>
              <a:effectLst>
                <a:outerShdw blurRad="41275" dist="20320" dir="1800000" algn="tl" rotWithShape="0">
                  <a:srgbClr val="000000">
                    <a:alpha val="40000"/>
                  </a:srgbClr>
                </a:outerShdw>
              </a:effectLst>
              <a:latin typeface="+mn-lt"/>
            </a:rPr>
            <a:t>High taxation</a:t>
          </a:r>
        </a:p>
      </dgm:t>
    </dgm:pt>
    <dgm:pt modelId="{CE7D0C2E-EE2D-490F-BB95-C1493B161AED}" type="parTrans" cxnId="{C0EBA56F-1D70-4F4F-91E2-876DA36587A8}">
      <dgm:prSet/>
      <dgm:spPr/>
      <dgm:t>
        <a:bodyPr/>
        <a:lstStyle/>
        <a:p>
          <a:endParaRPr lang="en-US"/>
        </a:p>
      </dgm:t>
    </dgm:pt>
    <dgm:pt modelId="{CCF7B8B6-ECDD-480B-AEE7-410EF98E3FDF}" type="sibTrans" cxnId="{C0EBA56F-1D70-4F4F-91E2-876DA36587A8}">
      <dgm:prSet/>
      <dgm:spPr/>
      <dgm:t>
        <a:bodyPr/>
        <a:lstStyle/>
        <a:p>
          <a:endParaRPr lang="en-US"/>
        </a:p>
      </dgm:t>
    </dgm:pt>
    <dgm:pt modelId="{D9E0E406-9F52-4D86-99F7-53EAEBB39007}">
      <dgm:prSet phldrT="[Text]" custT="1"/>
      <dgm:spPr/>
      <dgm:t>
        <a:bodyPr/>
        <a:lstStyle/>
        <a:p>
          <a:r>
            <a:rPr lang="en-US" sz="1600" b="1" cap="none" spc="0" dirty="0">
              <a:ln w="12700">
                <a:prstDash val="solid"/>
              </a:ln>
              <a:solidFill>
                <a:srgbClr val="002060"/>
              </a:solidFill>
              <a:effectLst>
                <a:outerShdw blurRad="41275" dist="20320" dir="1800000" algn="tl" rotWithShape="0">
                  <a:srgbClr val="000000">
                    <a:alpha val="40000"/>
                  </a:srgbClr>
                </a:outerShdw>
              </a:effectLst>
              <a:latin typeface="+mn-lt"/>
            </a:rPr>
            <a:t>Market penetration</a:t>
          </a:r>
        </a:p>
      </dgm:t>
    </dgm:pt>
    <dgm:pt modelId="{CB96BF35-C5CF-4DB5-9455-AF6F7BE6E50B}" type="parTrans" cxnId="{33BF61EB-E3F3-498F-A048-8C257118974B}">
      <dgm:prSet/>
      <dgm:spPr/>
      <dgm:t>
        <a:bodyPr/>
        <a:lstStyle/>
        <a:p>
          <a:endParaRPr lang="en-US"/>
        </a:p>
      </dgm:t>
    </dgm:pt>
    <dgm:pt modelId="{F2636CAF-4FA1-40CD-8861-F43095C25932}" type="sibTrans" cxnId="{33BF61EB-E3F3-498F-A048-8C257118974B}">
      <dgm:prSet/>
      <dgm:spPr/>
      <dgm:t>
        <a:bodyPr/>
        <a:lstStyle/>
        <a:p>
          <a:endParaRPr lang="en-US"/>
        </a:p>
      </dgm:t>
    </dgm:pt>
    <dgm:pt modelId="{2F19FFC7-CFF8-485D-AAFC-9C974E815605}">
      <dgm:prSet phldrT="[Text]" custT="1"/>
      <dgm:spPr/>
      <dgm:t>
        <a:bodyPr/>
        <a:lstStyle/>
        <a:p>
          <a:r>
            <a:rPr lang="en-US" sz="1500" b="1" cap="none" spc="0" dirty="0">
              <a:ln w="12700">
                <a:prstDash val="solid"/>
              </a:ln>
              <a:solidFill>
                <a:srgbClr val="FF0000"/>
              </a:solidFill>
              <a:effectLst>
                <a:outerShdw blurRad="41275" dist="20320" dir="1800000" algn="tl" rotWithShape="0">
                  <a:srgbClr val="000000">
                    <a:alpha val="40000"/>
                  </a:srgbClr>
                </a:outerShdw>
              </a:effectLst>
            </a:rPr>
            <a:t>Unpredictable economy</a:t>
          </a:r>
        </a:p>
      </dgm:t>
    </dgm:pt>
    <dgm:pt modelId="{C172DA72-CF79-4A9B-AB19-42082CBAEF91}" type="parTrans" cxnId="{4A3A7565-1686-4BE3-B71F-9CFAEF099978}">
      <dgm:prSet/>
      <dgm:spPr/>
      <dgm:t>
        <a:bodyPr/>
        <a:lstStyle/>
        <a:p>
          <a:endParaRPr lang="en-US"/>
        </a:p>
      </dgm:t>
    </dgm:pt>
    <dgm:pt modelId="{23979BD8-19D8-4BF4-9E83-2A90BD7B5E53}" type="sibTrans" cxnId="{4A3A7565-1686-4BE3-B71F-9CFAEF099978}">
      <dgm:prSet/>
      <dgm:spPr/>
      <dgm:t>
        <a:bodyPr/>
        <a:lstStyle/>
        <a:p>
          <a:endParaRPr lang="en-US"/>
        </a:p>
      </dgm:t>
    </dgm:pt>
    <dgm:pt modelId="{B8199579-2AEB-40F7-AE12-0A9D393B5AAE}">
      <dgm:prSet phldrT="[Text]" custT="1"/>
      <dgm:spPr/>
      <dgm:t>
        <a:bodyPr/>
        <a:lstStyle/>
        <a:p>
          <a:r>
            <a:rPr lang="en-US" sz="1600" b="1" cap="none" spc="0" dirty="0">
              <a:ln w="12700">
                <a:prstDash val="solid"/>
              </a:ln>
              <a:solidFill>
                <a:srgbClr val="002060"/>
              </a:solidFill>
              <a:effectLst>
                <a:outerShdw blurRad="41275" dist="20320" dir="1800000" algn="tl" rotWithShape="0">
                  <a:srgbClr val="000000">
                    <a:alpha val="40000"/>
                  </a:srgbClr>
                </a:outerShdw>
              </a:effectLst>
              <a:latin typeface="+mn-lt"/>
            </a:rPr>
            <a:t>Expensive raw material</a:t>
          </a:r>
        </a:p>
      </dgm:t>
    </dgm:pt>
    <dgm:pt modelId="{0DE6E104-D566-407E-B967-1A8667F4CDE1}" type="parTrans" cxnId="{976BA662-1998-4703-B8D8-8EE95DFB181B}">
      <dgm:prSet/>
      <dgm:spPr/>
      <dgm:t>
        <a:bodyPr/>
        <a:lstStyle/>
        <a:p>
          <a:endParaRPr lang="en-US"/>
        </a:p>
      </dgm:t>
    </dgm:pt>
    <dgm:pt modelId="{E7D51B19-2F9D-4412-88CA-AF9FA71C3811}" type="sibTrans" cxnId="{976BA662-1998-4703-B8D8-8EE95DFB181B}">
      <dgm:prSet/>
      <dgm:spPr/>
      <dgm:t>
        <a:bodyPr/>
        <a:lstStyle/>
        <a:p>
          <a:endParaRPr lang="en-US"/>
        </a:p>
      </dgm:t>
    </dgm:pt>
    <dgm:pt modelId="{3CB99F00-F705-4B7B-A4DC-6143290C752E}">
      <dgm:prSet phldrT="[Text]" custT="1"/>
      <dgm:spPr/>
      <dgm:t>
        <a:bodyPr/>
        <a:lstStyle/>
        <a:p>
          <a:r>
            <a:rPr lang="en-US" sz="1500" b="1" cap="none" spc="0" dirty="0">
              <a:ln w="12700">
                <a:prstDash val="solid"/>
              </a:ln>
              <a:solidFill>
                <a:srgbClr val="FF0000"/>
              </a:solidFill>
              <a:effectLst>
                <a:outerShdw blurRad="41275" dist="20320" dir="1800000" algn="tl" rotWithShape="0">
                  <a:srgbClr val="000000">
                    <a:alpha val="40000"/>
                  </a:srgbClr>
                </a:outerShdw>
              </a:effectLst>
            </a:rPr>
            <a:t>IT obsolescence</a:t>
          </a:r>
        </a:p>
      </dgm:t>
    </dgm:pt>
    <dgm:pt modelId="{9B61BD21-32A2-494A-A9E3-180CC960BB6A}" type="parTrans" cxnId="{2433E3E5-DDB7-41A2-8A62-5B459246B34C}">
      <dgm:prSet/>
      <dgm:spPr/>
      <dgm:t>
        <a:bodyPr/>
        <a:lstStyle/>
        <a:p>
          <a:endParaRPr lang="en-US"/>
        </a:p>
      </dgm:t>
    </dgm:pt>
    <dgm:pt modelId="{25AFEA7D-66B1-4D5F-988E-C8AD772AA62F}" type="sibTrans" cxnId="{2433E3E5-DDB7-41A2-8A62-5B459246B34C}">
      <dgm:prSet/>
      <dgm:spPr/>
      <dgm:t>
        <a:bodyPr/>
        <a:lstStyle/>
        <a:p>
          <a:endParaRPr lang="en-US"/>
        </a:p>
      </dgm:t>
    </dgm:pt>
    <dgm:pt modelId="{7FD7A422-8F26-4AB6-8468-087D0C5EF1AB}">
      <dgm:prSet phldrT="[Text]" custT="1"/>
      <dgm:spPr/>
      <dgm:t>
        <a:bodyPr/>
        <a:lstStyle/>
        <a:p>
          <a:r>
            <a:rPr lang="en-US" sz="1600" b="1" cap="none" spc="0" dirty="0">
              <a:ln w="1905"/>
              <a:solidFill>
                <a:srgbClr val="FFFF00"/>
              </a:solidFill>
              <a:effectLst>
                <a:innerShdw blurRad="69850" dist="43180" dir="5400000">
                  <a:srgbClr val="000000">
                    <a:alpha val="65000"/>
                  </a:srgbClr>
                </a:innerShdw>
              </a:effectLst>
              <a:latin typeface="+mn-lt"/>
            </a:rPr>
            <a:t>Economies of scale </a:t>
          </a:r>
        </a:p>
      </dgm:t>
    </dgm:pt>
    <dgm:pt modelId="{4B1802FD-DF20-4074-AF63-83544864DA7E}" type="parTrans" cxnId="{C1660AF2-7562-4BD7-B48B-D13EC2705B5C}">
      <dgm:prSet/>
      <dgm:spPr/>
      <dgm:t>
        <a:bodyPr/>
        <a:lstStyle/>
        <a:p>
          <a:endParaRPr lang="en-US"/>
        </a:p>
      </dgm:t>
    </dgm:pt>
    <dgm:pt modelId="{8D2112A7-BAAE-475A-9D03-0A7ADECB188C}" type="sibTrans" cxnId="{C1660AF2-7562-4BD7-B48B-D13EC2705B5C}">
      <dgm:prSet/>
      <dgm:spPr/>
      <dgm:t>
        <a:bodyPr/>
        <a:lstStyle/>
        <a:p>
          <a:endParaRPr lang="en-US"/>
        </a:p>
      </dgm:t>
    </dgm:pt>
    <dgm:pt modelId="{07DAD28A-779F-4C48-8945-C43E5C1543FC}" type="pres">
      <dgm:prSet presAssocID="{57710B14-D7E1-4A9E-A038-34378148E120}" presName="Name0" presStyleCnt="0">
        <dgm:presLayoutVars>
          <dgm:dir/>
          <dgm:resizeHandles val="exact"/>
        </dgm:presLayoutVars>
      </dgm:prSet>
      <dgm:spPr/>
    </dgm:pt>
    <dgm:pt modelId="{8F94B9DB-0485-4390-98AB-B7C46C6510CA}" type="pres">
      <dgm:prSet presAssocID="{88A15CC5-6723-43F9-9C95-E6CB0E5B5013}" presName="node" presStyleLbl="node1" presStyleIdx="0" presStyleCnt="4">
        <dgm:presLayoutVars>
          <dgm:bulletEnabled val="1"/>
        </dgm:presLayoutVars>
      </dgm:prSet>
      <dgm:spPr/>
    </dgm:pt>
    <dgm:pt modelId="{0142747B-EF20-4F88-B78A-DCD51CA129CF}" type="pres">
      <dgm:prSet presAssocID="{41BF6641-C51B-4702-A176-EF99CB1589A3}" presName="sibTrans" presStyleCnt="0"/>
      <dgm:spPr/>
    </dgm:pt>
    <dgm:pt modelId="{B5C8F1AE-DCC9-425A-B861-751E4B231C00}" type="pres">
      <dgm:prSet presAssocID="{2E42EB8D-A5AC-4D32-99B2-DC3F5AF428F4}" presName="node" presStyleLbl="node1" presStyleIdx="1" presStyleCnt="4">
        <dgm:presLayoutVars>
          <dgm:bulletEnabled val="1"/>
        </dgm:presLayoutVars>
      </dgm:prSet>
      <dgm:spPr/>
    </dgm:pt>
    <dgm:pt modelId="{E318270D-0843-464D-8C35-D5D0C57139A9}" type="pres">
      <dgm:prSet presAssocID="{DCD875AA-626F-417E-B9C4-F3F008BA77A7}" presName="sibTrans" presStyleCnt="0"/>
      <dgm:spPr/>
    </dgm:pt>
    <dgm:pt modelId="{5A747FFC-AFF5-437A-9572-81A452E26F90}" type="pres">
      <dgm:prSet presAssocID="{2A68CA05-1700-4D34-8431-20A0F39E8EC1}" presName="node" presStyleLbl="node1" presStyleIdx="2" presStyleCnt="4">
        <dgm:presLayoutVars>
          <dgm:bulletEnabled val="1"/>
        </dgm:presLayoutVars>
      </dgm:prSet>
      <dgm:spPr/>
    </dgm:pt>
    <dgm:pt modelId="{131616F3-D73A-495E-B72F-02B23B9C43A5}" type="pres">
      <dgm:prSet presAssocID="{9433EE83-FC3E-4905-A649-0BEF9E4FD5CE}" presName="sibTrans" presStyleCnt="0"/>
      <dgm:spPr/>
    </dgm:pt>
    <dgm:pt modelId="{D8E96AE5-BCAA-400D-A0AD-F1567BA6D846}" type="pres">
      <dgm:prSet presAssocID="{A1B0EC4B-0AD3-429C-8F74-04FAD39099E7}" presName="node" presStyleLbl="node1" presStyleIdx="3" presStyleCnt="4" custLinFactNeighborX="1360">
        <dgm:presLayoutVars>
          <dgm:bulletEnabled val="1"/>
        </dgm:presLayoutVars>
      </dgm:prSet>
      <dgm:spPr/>
    </dgm:pt>
  </dgm:ptLst>
  <dgm:cxnLst>
    <dgm:cxn modelId="{B6398C03-6A87-442C-B967-E294E1B63EE7}" type="presOf" srcId="{A1B0EC4B-0AD3-429C-8F74-04FAD39099E7}" destId="{D8E96AE5-BCAA-400D-A0AD-F1567BA6D846}" srcOrd="0" destOrd="0" presId="urn:microsoft.com/office/officeart/2005/8/layout/hList6"/>
    <dgm:cxn modelId="{2693DF03-C1EC-4A9F-BD44-4BC60071DD32}" srcId="{2A68CA05-1700-4D34-8431-20A0F39E8EC1}" destId="{8336FF8B-00D0-4CF5-9A14-682D03D80F6F}" srcOrd="0" destOrd="0" parTransId="{1309D9D2-F3CE-4A41-B4DB-A5E52C3E19FF}" sibTransId="{14640973-557D-4D64-AD4E-9A40F4B96262}"/>
    <dgm:cxn modelId="{050E9C04-CDFF-4B79-B7EF-FBAFB0E7BBD1}" type="presOf" srcId="{B1004A31-7B58-44F2-AF5E-8811AC31D502}" destId="{B5C8F1AE-DCC9-425A-B861-751E4B231C00}" srcOrd="0" destOrd="2" presId="urn:microsoft.com/office/officeart/2005/8/layout/hList6"/>
    <dgm:cxn modelId="{2D0DA206-03D0-40A0-88AC-EBD53141F509}" type="presOf" srcId="{E93DCFF7-623C-4794-B4F6-6D4DF7C66CFF}" destId="{8F94B9DB-0485-4390-98AB-B7C46C6510CA}" srcOrd="0" destOrd="1" presId="urn:microsoft.com/office/officeart/2005/8/layout/hList6"/>
    <dgm:cxn modelId="{BB4C4320-15D0-483B-B98D-7C452C0B69B6}" type="presOf" srcId="{57710B14-D7E1-4A9E-A038-34378148E120}" destId="{07DAD28A-779F-4C48-8945-C43E5C1543FC}" srcOrd="0" destOrd="0" presId="urn:microsoft.com/office/officeart/2005/8/layout/hList6"/>
    <dgm:cxn modelId="{901EBC24-CBCB-4867-91B4-3110AE9DA13F}" srcId="{2A68CA05-1700-4D34-8431-20A0F39E8EC1}" destId="{DC5C2069-83B3-427C-80AB-CBD77D9F1A6A}" srcOrd="3" destOrd="0" parTransId="{9C801B12-B5A1-4EB4-A0D5-EF3371935B60}" sibTransId="{9E869904-3D15-42A3-9F1E-F76C0A5C33FF}"/>
    <dgm:cxn modelId="{86952A28-4A35-4344-961F-2D0600E8720C}" srcId="{2E42EB8D-A5AC-4D32-99B2-DC3F5AF428F4}" destId="{492E13E4-8931-4EDA-96A4-F7109690FBEF}" srcOrd="0" destOrd="0" parTransId="{6DE08C70-38E9-483B-9045-5A91800C9983}" sibTransId="{98962D00-40E2-4D25-B027-D87D649731C9}"/>
    <dgm:cxn modelId="{374BB42C-5004-4799-817C-E4086E3C3016}" type="presOf" srcId="{78997D89-90C3-41CC-A6D3-E9BDD8EE8396}" destId="{D8E96AE5-BCAA-400D-A0AD-F1567BA6D846}" srcOrd="0" destOrd="6" presId="urn:microsoft.com/office/officeart/2005/8/layout/hList6"/>
    <dgm:cxn modelId="{44834236-4F9F-4DF1-BBBF-CC4A2771E0E5}" srcId="{88A15CC5-6723-43F9-9C95-E6CB0E5B5013}" destId="{45D8DEC1-70FF-4844-888F-13A0FE2D7B7E}" srcOrd="3" destOrd="0" parTransId="{E735309C-869D-44B3-99D2-8DAB503E488A}" sibTransId="{637C034E-BFF5-4C54-AB22-A8460F147171}"/>
    <dgm:cxn modelId="{FA77223C-C1A2-403C-B5B8-C2AE95AB148B}" srcId="{2E42EB8D-A5AC-4D32-99B2-DC3F5AF428F4}" destId="{B1004A31-7B58-44F2-AF5E-8811AC31D502}" srcOrd="1" destOrd="0" parTransId="{348BA15A-F8E2-4BC7-9863-44671394F47D}" sibTransId="{D81D0363-D2A1-4CFB-81E7-F4FEA4310159}"/>
    <dgm:cxn modelId="{E6C9223C-1908-4D08-BBE2-A6A70E6F81AC}" type="presOf" srcId="{8558007A-D1CD-411B-BEF1-5C3D097378BD}" destId="{B5C8F1AE-DCC9-425A-B861-751E4B231C00}" srcOrd="0" destOrd="3" presId="urn:microsoft.com/office/officeart/2005/8/layout/hList6"/>
    <dgm:cxn modelId="{FE140D3D-CE77-4ECB-A434-AE729F3E10ED}" type="presOf" srcId="{5F54895A-4958-44AD-9572-7FDAC998260C}" destId="{5A747FFC-AFF5-437A-9572-81A452E26F90}" srcOrd="0" destOrd="2" presId="urn:microsoft.com/office/officeart/2005/8/layout/hList6"/>
    <dgm:cxn modelId="{05F42E5B-561B-495F-A52E-BF0CCDEC4F04}" srcId="{88A15CC5-6723-43F9-9C95-E6CB0E5B5013}" destId="{502048F1-37FF-49BA-8543-4C5ADBDBD7F7}" srcOrd="2" destOrd="0" parTransId="{C6B136D7-DE29-494F-A458-541D23EE0E24}" sibTransId="{3F546B5F-5BA2-4161-AD71-CDA8EB5EE9B3}"/>
    <dgm:cxn modelId="{EB2E2F5E-2EA0-4A64-B66D-E809DA11FD99}" srcId="{57710B14-D7E1-4A9E-A038-34378148E120}" destId="{A1B0EC4B-0AD3-429C-8F74-04FAD39099E7}" srcOrd="3" destOrd="0" parTransId="{3C92342D-9BD2-4D11-B0BA-D6079178F056}" sibTransId="{D7A6876F-EF78-49D3-8BFC-2872D029955A}"/>
    <dgm:cxn modelId="{84274F41-6DA8-450F-83F5-98B3227E92D2}" type="presOf" srcId="{2A68CA05-1700-4D34-8431-20A0F39E8EC1}" destId="{5A747FFC-AFF5-437A-9572-81A452E26F90}" srcOrd="0" destOrd="0" presId="urn:microsoft.com/office/officeart/2005/8/layout/hList6"/>
    <dgm:cxn modelId="{976BA662-1998-4703-B8D8-8EE95DFB181B}" srcId="{2E42EB8D-A5AC-4D32-99B2-DC3F5AF428F4}" destId="{B8199579-2AEB-40F7-AE12-0A9D393B5AAE}" srcOrd="4" destOrd="0" parTransId="{0DE6E104-D566-407E-B967-1A8667F4CDE1}" sibTransId="{E7D51B19-2F9D-4412-88CA-AF9FA71C3811}"/>
    <dgm:cxn modelId="{5AA0C342-E5C5-40FF-B59A-78FD4E105BE0}" srcId="{A1B0EC4B-0AD3-429C-8F74-04FAD39099E7}" destId="{C152404C-32A2-4415-A50E-39787B33206F}" srcOrd="2" destOrd="0" parTransId="{5AC1486E-9C6B-424C-A7F4-B4105D649358}" sibTransId="{D2F9D30A-D0AD-4768-916F-C5237E82273F}"/>
    <dgm:cxn modelId="{67BD4464-F094-493F-90EA-C2B54158495A}" type="presOf" srcId="{7FDF44F5-EB8F-4709-9DBC-AE64FE4A1920}" destId="{D8E96AE5-BCAA-400D-A0AD-F1567BA6D846}" srcOrd="0" destOrd="2" presId="urn:microsoft.com/office/officeart/2005/8/layout/hList6"/>
    <dgm:cxn modelId="{4A3A7565-1686-4BE3-B71F-9CFAEF099978}" srcId="{A1B0EC4B-0AD3-429C-8F74-04FAD39099E7}" destId="{2F19FFC7-CFF8-485D-AAFC-9C974E815605}" srcOrd="3" destOrd="0" parTransId="{C172DA72-CF79-4A9B-AB19-42082CBAEF91}" sibTransId="{23979BD8-19D8-4BF4-9E83-2A90BD7B5E53}"/>
    <dgm:cxn modelId="{5FB35F47-E5CC-43F2-BB59-48ED88B19ADF}" srcId="{2A68CA05-1700-4D34-8431-20A0F39E8EC1}" destId="{5F54895A-4958-44AD-9572-7FDAC998260C}" srcOrd="1" destOrd="0" parTransId="{1A5F3AAE-E787-4EBB-9B5F-779A8366D4E7}" sibTransId="{1F8C9AF7-6E22-4F36-98C6-4831AE289E55}"/>
    <dgm:cxn modelId="{58063348-56DC-44F0-AF36-45B381DE90C1}" srcId="{A1B0EC4B-0AD3-429C-8F74-04FAD39099E7}" destId="{190260C4-1990-4E9A-A904-30525C091409}" srcOrd="0" destOrd="0" parTransId="{4E12E778-CD32-4F70-B6AA-7A8E71494474}" sibTransId="{9D9CA58F-055A-402A-932C-442353190BE8}"/>
    <dgm:cxn modelId="{C49CB96C-E102-4C27-AF86-5792A635B550}" srcId="{A1B0EC4B-0AD3-429C-8F74-04FAD39099E7}" destId="{78997D89-90C3-41CC-A6D3-E9BDD8EE8396}" srcOrd="5" destOrd="0" parTransId="{9FEF1D08-EE51-4C4E-B148-7F887F9F4EFF}" sibTransId="{03014D94-55FE-42FC-94F7-B6D128641897}"/>
    <dgm:cxn modelId="{C0EBA56F-1D70-4F4F-91E2-876DA36587A8}" srcId="{2E42EB8D-A5AC-4D32-99B2-DC3F5AF428F4}" destId="{8558007A-D1CD-411B-BEF1-5C3D097378BD}" srcOrd="2" destOrd="0" parTransId="{CE7D0C2E-EE2D-490F-BB95-C1493B161AED}" sibTransId="{CCF7B8B6-ECDD-480B-AEE7-410EF98E3FDF}"/>
    <dgm:cxn modelId="{35E70B51-F271-4AC3-8122-34A37A20EEEB}" srcId="{2A68CA05-1700-4D34-8431-20A0F39E8EC1}" destId="{F93B706B-C657-4BF6-86A1-53D1902CAD3A}" srcOrd="4" destOrd="0" parTransId="{ABC87B83-3CE6-4F07-A80B-CFECDDD8A1B7}" sibTransId="{4562E593-C890-43A9-B945-30FC83C6EB4F}"/>
    <dgm:cxn modelId="{D3F8AD54-4B6C-43EF-93A2-935C47F0FD20}" type="presOf" srcId="{3CB99F00-F705-4B7B-A4DC-6143290C752E}" destId="{D8E96AE5-BCAA-400D-A0AD-F1567BA6D846}" srcOrd="0" destOrd="5" presId="urn:microsoft.com/office/officeart/2005/8/layout/hList6"/>
    <dgm:cxn modelId="{DD586D56-AF33-4F6C-B199-F9927D298E26}" srcId="{A1B0EC4B-0AD3-429C-8F74-04FAD39099E7}" destId="{7FDF44F5-EB8F-4709-9DBC-AE64FE4A1920}" srcOrd="1" destOrd="0" parTransId="{7FBFBD45-0836-46A7-B276-35387F80B7F3}" sibTransId="{89FC2B48-186B-4EA8-AF2B-1522A3981279}"/>
    <dgm:cxn modelId="{6080957F-ED49-4A47-9FF8-EAE250175DF0}" type="presOf" srcId="{DC5C2069-83B3-427C-80AB-CBD77D9F1A6A}" destId="{5A747FFC-AFF5-437A-9572-81A452E26F90}" srcOrd="0" destOrd="4" presId="urn:microsoft.com/office/officeart/2005/8/layout/hList6"/>
    <dgm:cxn modelId="{6E790E81-4D7E-4AB9-87CD-4061F55F67CC}" srcId="{57710B14-D7E1-4A9E-A038-34378148E120}" destId="{2E42EB8D-A5AC-4D32-99B2-DC3F5AF428F4}" srcOrd="1" destOrd="0" parTransId="{5EE32B4F-44BB-4EC8-A615-8E7F6C5ADEE4}" sibTransId="{DCD875AA-626F-417E-B9C4-F3F008BA77A7}"/>
    <dgm:cxn modelId="{50F73682-8C94-4552-91D3-360AB423D2DD}" type="presOf" srcId="{7CF81CA6-1F5A-4877-B990-A867F84CAEC8}" destId="{5A747FFC-AFF5-437A-9572-81A452E26F90}" srcOrd="0" destOrd="3" presId="urn:microsoft.com/office/officeart/2005/8/layout/hList6"/>
    <dgm:cxn modelId="{5F9E5187-F3D2-406C-987A-5323DB2A4A09}" type="presOf" srcId="{45D8DEC1-70FF-4844-888F-13A0FE2D7B7E}" destId="{8F94B9DB-0485-4390-98AB-B7C46C6510CA}" srcOrd="0" destOrd="4" presId="urn:microsoft.com/office/officeart/2005/8/layout/hList6"/>
    <dgm:cxn modelId="{01C90D8B-207B-4AD6-8159-C056579E3775}" type="presOf" srcId="{0D5CD0B9-63B9-4541-9832-437BFC77C62D}" destId="{8F94B9DB-0485-4390-98AB-B7C46C6510CA}" srcOrd="0" destOrd="2" presId="urn:microsoft.com/office/officeart/2005/8/layout/hList6"/>
    <dgm:cxn modelId="{724D1490-8B6A-4A33-BB3A-DB49E73D9ADC}" srcId="{57710B14-D7E1-4A9E-A038-34378148E120}" destId="{2A68CA05-1700-4D34-8431-20A0F39E8EC1}" srcOrd="2" destOrd="0" parTransId="{18B63764-6C9B-4997-86C6-0ED7B4BE3ECC}" sibTransId="{9433EE83-FC3E-4905-A649-0BEF9E4FD5CE}"/>
    <dgm:cxn modelId="{C00E9796-31A4-4465-96F1-2B3BD083C29B}" type="presOf" srcId="{7FD7A422-8F26-4AB6-8468-087D0C5EF1AB}" destId="{8F94B9DB-0485-4390-98AB-B7C46C6510CA}" srcOrd="0" destOrd="5" presId="urn:microsoft.com/office/officeart/2005/8/layout/hList6"/>
    <dgm:cxn modelId="{AE597097-1BCB-4056-8717-FA49A4436D86}" type="presOf" srcId="{B8199579-2AEB-40F7-AE12-0A9D393B5AAE}" destId="{B5C8F1AE-DCC9-425A-B861-751E4B231C00}" srcOrd="0" destOrd="5" presId="urn:microsoft.com/office/officeart/2005/8/layout/hList6"/>
    <dgm:cxn modelId="{0275C39A-CFB8-4AD4-B2CD-F5CB536CD77F}" type="presOf" srcId="{2F19FFC7-CFF8-485D-AAFC-9C974E815605}" destId="{D8E96AE5-BCAA-400D-A0AD-F1567BA6D846}" srcOrd="0" destOrd="4" presId="urn:microsoft.com/office/officeart/2005/8/layout/hList6"/>
    <dgm:cxn modelId="{15576EA7-122E-4BBF-9D90-596DD72EC975}" type="presOf" srcId="{502048F1-37FF-49BA-8543-4C5ADBDBD7F7}" destId="{8F94B9DB-0485-4390-98AB-B7C46C6510CA}" srcOrd="0" destOrd="3" presId="urn:microsoft.com/office/officeart/2005/8/layout/hList6"/>
    <dgm:cxn modelId="{9A44F8AA-F323-46B3-A313-797B6CD7C5EE}" type="presOf" srcId="{88A15CC5-6723-43F9-9C95-E6CB0E5B5013}" destId="{8F94B9DB-0485-4390-98AB-B7C46C6510CA}" srcOrd="0" destOrd="0" presId="urn:microsoft.com/office/officeart/2005/8/layout/hList6"/>
    <dgm:cxn modelId="{98EB4CB2-6D2E-42E0-9C9C-98CE0769F37D}" type="presOf" srcId="{492E13E4-8931-4EDA-96A4-F7109690FBEF}" destId="{B5C8F1AE-DCC9-425A-B861-751E4B231C00}" srcOrd="0" destOrd="1" presId="urn:microsoft.com/office/officeart/2005/8/layout/hList6"/>
    <dgm:cxn modelId="{846999BE-63BD-4582-AAFF-EAE4BCC2A24A}" srcId="{88A15CC5-6723-43F9-9C95-E6CB0E5B5013}" destId="{E93DCFF7-623C-4794-B4F6-6D4DF7C66CFF}" srcOrd="0" destOrd="0" parTransId="{20730C97-3618-475D-B607-3B8AD2445EE0}" sibTransId="{3F99DACB-231B-48DF-B083-8E869B1B564B}"/>
    <dgm:cxn modelId="{558437BF-9D83-463F-8303-1759E6B69549}" type="presOf" srcId="{8336FF8B-00D0-4CF5-9A14-682D03D80F6F}" destId="{5A747FFC-AFF5-437A-9572-81A452E26F90}" srcOrd="0" destOrd="1" presId="urn:microsoft.com/office/officeart/2005/8/layout/hList6"/>
    <dgm:cxn modelId="{46D096C5-8B1D-4E60-A6E2-C67859B0C433}" type="presOf" srcId="{F93B706B-C657-4BF6-86A1-53D1902CAD3A}" destId="{5A747FFC-AFF5-437A-9572-81A452E26F90}" srcOrd="0" destOrd="5" presId="urn:microsoft.com/office/officeart/2005/8/layout/hList6"/>
    <dgm:cxn modelId="{8F837BCD-4624-4917-9F8D-7E64D5DD40A5}" srcId="{57710B14-D7E1-4A9E-A038-34378148E120}" destId="{88A15CC5-6723-43F9-9C95-E6CB0E5B5013}" srcOrd="0" destOrd="0" parTransId="{8F5BA759-501A-4FBC-BC06-7527075F7DD2}" sibTransId="{41BF6641-C51B-4702-A176-EF99CB1589A3}"/>
    <dgm:cxn modelId="{FE293EE3-2093-46DD-BE0F-CCDC26B1001A}" type="presOf" srcId="{D9E0E406-9F52-4D86-99F7-53EAEBB39007}" destId="{B5C8F1AE-DCC9-425A-B861-751E4B231C00}" srcOrd="0" destOrd="4" presId="urn:microsoft.com/office/officeart/2005/8/layout/hList6"/>
    <dgm:cxn modelId="{87BD66E4-3835-4902-9A3D-143BB3D77245}" type="presOf" srcId="{190260C4-1990-4E9A-A904-30525C091409}" destId="{D8E96AE5-BCAA-400D-A0AD-F1567BA6D846}" srcOrd="0" destOrd="1" presId="urn:microsoft.com/office/officeart/2005/8/layout/hList6"/>
    <dgm:cxn modelId="{B9E40AE5-4DB3-49D1-9926-DCF445C609E7}" srcId="{88A15CC5-6723-43F9-9C95-E6CB0E5B5013}" destId="{0D5CD0B9-63B9-4541-9832-437BFC77C62D}" srcOrd="1" destOrd="0" parTransId="{2AEDA8C5-6284-4BA0-ADD4-991D58042CA5}" sibTransId="{5BA9ACA1-C99A-48CC-9542-D3109E564C38}"/>
    <dgm:cxn modelId="{2433E3E5-DDB7-41A2-8A62-5B459246B34C}" srcId="{A1B0EC4B-0AD3-429C-8F74-04FAD39099E7}" destId="{3CB99F00-F705-4B7B-A4DC-6143290C752E}" srcOrd="4" destOrd="0" parTransId="{9B61BD21-32A2-494A-A9E3-180CC960BB6A}" sibTransId="{25AFEA7D-66B1-4D5F-988E-C8AD772AA62F}"/>
    <dgm:cxn modelId="{AFC627EB-8B19-459D-B91F-376EF759B569}" srcId="{2A68CA05-1700-4D34-8431-20A0F39E8EC1}" destId="{7CF81CA6-1F5A-4877-B990-A867F84CAEC8}" srcOrd="2" destOrd="0" parTransId="{3B887C50-88AF-4042-BF1D-59F51F65D86C}" sibTransId="{7A18A713-61A5-41A1-A9B0-ADC2759E4FFA}"/>
    <dgm:cxn modelId="{33BF61EB-E3F3-498F-A048-8C257118974B}" srcId="{2E42EB8D-A5AC-4D32-99B2-DC3F5AF428F4}" destId="{D9E0E406-9F52-4D86-99F7-53EAEBB39007}" srcOrd="3" destOrd="0" parTransId="{CB96BF35-C5CF-4DB5-9455-AF6F7BE6E50B}" sibTransId="{F2636CAF-4FA1-40CD-8861-F43095C25932}"/>
    <dgm:cxn modelId="{C1660AF2-7562-4BD7-B48B-D13EC2705B5C}" srcId="{88A15CC5-6723-43F9-9C95-E6CB0E5B5013}" destId="{7FD7A422-8F26-4AB6-8468-087D0C5EF1AB}" srcOrd="4" destOrd="0" parTransId="{4B1802FD-DF20-4074-AF63-83544864DA7E}" sibTransId="{8D2112A7-BAAE-475A-9D03-0A7ADECB188C}"/>
    <dgm:cxn modelId="{3ECC30F5-1768-4806-AA7F-3B4CB82FC0CB}" type="presOf" srcId="{C152404C-32A2-4415-A50E-39787B33206F}" destId="{D8E96AE5-BCAA-400D-A0AD-F1567BA6D846}" srcOrd="0" destOrd="3" presId="urn:microsoft.com/office/officeart/2005/8/layout/hList6"/>
    <dgm:cxn modelId="{0C6A4FF8-E2E2-4D94-961E-183D9AA80FA8}" type="presOf" srcId="{2E42EB8D-A5AC-4D32-99B2-DC3F5AF428F4}" destId="{B5C8F1AE-DCC9-425A-B861-751E4B231C00}" srcOrd="0" destOrd="0" presId="urn:microsoft.com/office/officeart/2005/8/layout/hList6"/>
    <dgm:cxn modelId="{7EF091AA-5816-4C03-AA2F-24B07FEB6EB4}" type="presParOf" srcId="{07DAD28A-779F-4C48-8945-C43E5C1543FC}" destId="{8F94B9DB-0485-4390-98AB-B7C46C6510CA}" srcOrd="0" destOrd="0" presId="urn:microsoft.com/office/officeart/2005/8/layout/hList6"/>
    <dgm:cxn modelId="{97A6524A-E640-42B1-AC5A-B4121B452C19}" type="presParOf" srcId="{07DAD28A-779F-4C48-8945-C43E5C1543FC}" destId="{0142747B-EF20-4F88-B78A-DCD51CA129CF}" srcOrd="1" destOrd="0" presId="urn:microsoft.com/office/officeart/2005/8/layout/hList6"/>
    <dgm:cxn modelId="{3A3B2C0B-8421-4671-B8C8-69061177AC9F}" type="presParOf" srcId="{07DAD28A-779F-4C48-8945-C43E5C1543FC}" destId="{B5C8F1AE-DCC9-425A-B861-751E4B231C00}" srcOrd="2" destOrd="0" presId="urn:microsoft.com/office/officeart/2005/8/layout/hList6"/>
    <dgm:cxn modelId="{717C111F-362D-4F6A-8910-AC2560A001B8}" type="presParOf" srcId="{07DAD28A-779F-4C48-8945-C43E5C1543FC}" destId="{E318270D-0843-464D-8C35-D5D0C57139A9}" srcOrd="3" destOrd="0" presId="urn:microsoft.com/office/officeart/2005/8/layout/hList6"/>
    <dgm:cxn modelId="{2F4CFB83-6029-4613-B844-42EFF0CDD837}" type="presParOf" srcId="{07DAD28A-779F-4C48-8945-C43E5C1543FC}" destId="{5A747FFC-AFF5-437A-9572-81A452E26F90}" srcOrd="4" destOrd="0" presId="urn:microsoft.com/office/officeart/2005/8/layout/hList6"/>
    <dgm:cxn modelId="{E3A9E707-D8CD-49F7-9AB9-C695409AEEA0}" type="presParOf" srcId="{07DAD28A-779F-4C48-8945-C43E5C1543FC}" destId="{131616F3-D73A-495E-B72F-02B23B9C43A5}" srcOrd="5" destOrd="0" presId="urn:microsoft.com/office/officeart/2005/8/layout/hList6"/>
    <dgm:cxn modelId="{2F559CC0-3A61-4A4D-818E-1024D8143DAF}" type="presParOf" srcId="{07DAD28A-779F-4C48-8945-C43E5C1543FC}" destId="{D8E96AE5-BCAA-400D-A0AD-F1567BA6D84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BCC46C-D15A-4832-A767-A142C045341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99312EE-E348-4D50-888C-98B5C4AE8AA6}">
      <dgm:prSet phldrT="[Text]" custT="1"/>
      <dgm:spPr>
        <a:solidFill>
          <a:srgbClr val="009999"/>
        </a:solidFill>
      </dgm:spPr>
      <dgm:t>
        <a:bodyPr anchor="t"/>
        <a:lstStyle/>
        <a:p>
          <a:pPr algn="l"/>
          <a:r>
            <a:rPr lang="en-US" sz="3200" i="1" dirty="0">
              <a:solidFill>
                <a:schemeClr val="bg1"/>
              </a:solidFill>
            </a:rPr>
            <a:t>We have performed major CSR activities during the year…like</a:t>
          </a:r>
        </a:p>
      </dgm:t>
    </dgm:pt>
    <dgm:pt modelId="{46F8243C-20E4-401A-A576-F1E3386C9427}" type="parTrans" cxnId="{E22F4BB1-75E8-499B-B7C1-0F2D7E244724}">
      <dgm:prSet/>
      <dgm:spPr/>
      <dgm:t>
        <a:bodyPr/>
        <a:lstStyle/>
        <a:p>
          <a:endParaRPr lang="en-US"/>
        </a:p>
      </dgm:t>
    </dgm:pt>
    <dgm:pt modelId="{27476EA5-B03B-4C59-A0A4-C32BD9B6A811}" type="sibTrans" cxnId="{E22F4BB1-75E8-499B-B7C1-0F2D7E244724}">
      <dgm:prSet/>
      <dgm:spPr/>
      <dgm:t>
        <a:bodyPr/>
        <a:lstStyle/>
        <a:p>
          <a:endParaRPr lang="en-US"/>
        </a:p>
      </dgm:t>
    </dgm:pt>
    <dgm:pt modelId="{8EDA92E8-674B-404D-BC95-AD2EA7937866}">
      <dgm:prSet phldrT="[Text]" custT="1"/>
      <dgm:spPr>
        <a:solidFill>
          <a:srgbClr val="000000">
            <a:alpha val="90000"/>
          </a:srgbClr>
        </a:solidFill>
      </dgm:spPr>
      <dgm:t>
        <a:bodyPr/>
        <a:lstStyle/>
        <a:p>
          <a:r>
            <a:rPr lang="en-US" sz="2000" baseline="0" dirty="0">
              <a:solidFill>
                <a:schemeClr val="bg1"/>
              </a:solidFill>
            </a:rPr>
            <a:t>Quality food to our staff at subsidize rates</a:t>
          </a:r>
        </a:p>
      </dgm:t>
    </dgm:pt>
    <dgm:pt modelId="{C43C2C77-B0C5-43DE-B47F-C2EC10C00A6F}" type="parTrans" cxnId="{7AD6144D-4393-4476-AEC4-7FBC8A8C362D}">
      <dgm:prSet/>
      <dgm:spPr/>
      <dgm:t>
        <a:bodyPr/>
        <a:lstStyle/>
        <a:p>
          <a:endParaRPr lang="en-US"/>
        </a:p>
      </dgm:t>
    </dgm:pt>
    <dgm:pt modelId="{2EE80D5A-B971-4066-91A2-7885F2170CA7}" type="sibTrans" cxnId="{7AD6144D-4393-4476-AEC4-7FBC8A8C362D}">
      <dgm:prSet/>
      <dgm:spPr/>
      <dgm:t>
        <a:bodyPr/>
        <a:lstStyle/>
        <a:p>
          <a:endParaRPr lang="en-US"/>
        </a:p>
      </dgm:t>
    </dgm:pt>
    <dgm:pt modelId="{328ACBF0-6A0B-4197-AB2C-92FA23744469}">
      <dgm:prSet phldrT="[Text]" custT="1"/>
      <dgm:spPr>
        <a:solidFill>
          <a:srgbClr val="000000">
            <a:alpha val="90000"/>
          </a:srgbClr>
        </a:solidFill>
      </dgm:spPr>
      <dgm:t>
        <a:bodyPr/>
        <a:lstStyle/>
        <a:p>
          <a:r>
            <a:rPr lang="en-US" sz="2000" baseline="0" dirty="0">
              <a:solidFill>
                <a:schemeClr val="bg1"/>
              </a:solidFill>
            </a:rPr>
            <a:t>Free medical camps for employees and native populations</a:t>
          </a:r>
        </a:p>
      </dgm:t>
    </dgm:pt>
    <dgm:pt modelId="{13E6A5C6-1075-4860-B241-923BBEC4732E}" type="parTrans" cxnId="{1209945A-3874-4783-8042-1FC6F0D75665}">
      <dgm:prSet/>
      <dgm:spPr/>
      <dgm:t>
        <a:bodyPr/>
        <a:lstStyle/>
        <a:p>
          <a:endParaRPr lang="en-US"/>
        </a:p>
      </dgm:t>
    </dgm:pt>
    <dgm:pt modelId="{D095C705-32D8-47FF-9F95-491479340D48}" type="sibTrans" cxnId="{1209945A-3874-4783-8042-1FC6F0D75665}">
      <dgm:prSet/>
      <dgm:spPr/>
      <dgm:t>
        <a:bodyPr/>
        <a:lstStyle/>
        <a:p>
          <a:endParaRPr lang="en-US"/>
        </a:p>
      </dgm:t>
    </dgm:pt>
    <dgm:pt modelId="{77A0ECC8-A1B2-4B35-8513-D45BACD5D1F0}">
      <dgm:prSet phldrT="[Text]" custT="1"/>
      <dgm:spPr>
        <a:solidFill>
          <a:srgbClr val="000000">
            <a:alpha val="90000"/>
          </a:srgbClr>
        </a:solidFill>
      </dgm:spPr>
      <dgm:t>
        <a:bodyPr/>
        <a:lstStyle/>
        <a:p>
          <a:r>
            <a:rPr lang="en-US" sz="2000" baseline="0" dirty="0">
              <a:solidFill>
                <a:schemeClr val="bg1"/>
              </a:solidFill>
            </a:rPr>
            <a:t>Scholarships to talented children of the staff</a:t>
          </a:r>
        </a:p>
      </dgm:t>
    </dgm:pt>
    <dgm:pt modelId="{8D7D7EB4-7179-41BA-A77A-4AAD8E8775AA}" type="parTrans" cxnId="{42A111C0-EBAD-46DF-9E8A-B8BA397C8A0E}">
      <dgm:prSet/>
      <dgm:spPr/>
      <dgm:t>
        <a:bodyPr/>
        <a:lstStyle/>
        <a:p>
          <a:endParaRPr lang="en-US"/>
        </a:p>
      </dgm:t>
    </dgm:pt>
    <dgm:pt modelId="{906ED6AE-6625-48FE-B66D-7591B2BA17E3}" type="sibTrans" cxnId="{42A111C0-EBAD-46DF-9E8A-B8BA397C8A0E}">
      <dgm:prSet/>
      <dgm:spPr/>
      <dgm:t>
        <a:bodyPr/>
        <a:lstStyle/>
        <a:p>
          <a:endParaRPr lang="en-US"/>
        </a:p>
      </dgm:t>
    </dgm:pt>
    <dgm:pt modelId="{3964F3D6-FFA2-4684-A8E9-0D36D64CC8E5}">
      <dgm:prSet phldrT="[Text]" custT="1"/>
      <dgm:spPr>
        <a:solidFill>
          <a:srgbClr val="000000">
            <a:alpha val="90000"/>
          </a:srgbClr>
        </a:solidFill>
      </dgm:spPr>
      <dgm:t>
        <a:bodyPr/>
        <a:lstStyle/>
        <a:p>
          <a:r>
            <a:rPr lang="en-US" sz="2000" baseline="0" dirty="0">
              <a:solidFill>
                <a:schemeClr val="bg1"/>
              </a:solidFill>
            </a:rPr>
            <a:t>Sports tournaments</a:t>
          </a:r>
        </a:p>
      </dgm:t>
    </dgm:pt>
    <dgm:pt modelId="{957D09F8-14AF-4585-8C5C-E41BCC3EF916}" type="parTrans" cxnId="{8A02F90F-5873-4D97-A894-CD58751BC984}">
      <dgm:prSet/>
      <dgm:spPr/>
      <dgm:t>
        <a:bodyPr/>
        <a:lstStyle/>
        <a:p>
          <a:endParaRPr lang="en-US"/>
        </a:p>
      </dgm:t>
    </dgm:pt>
    <dgm:pt modelId="{C3F0581A-5EB5-4240-B7A9-426058C70297}" type="sibTrans" cxnId="{8A02F90F-5873-4D97-A894-CD58751BC984}">
      <dgm:prSet/>
      <dgm:spPr/>
      <dgm:t>
        <a:bodyPr/>
        <a:lstStyle/>
        <a:p>
          <a:endParaRPr lang="en-US"/>
        </a:p>
      </dgm:t>
    </dgm:pt>
    <dgm:pt modelId="{C622523B-BD65-41FE-A78D-CA9998717612}">
      <dgm:prSet phldrT="[Text]" custT="1"/>
      <dgm:spPr>
        <a:solidFill>
          <a:srgbClr val="000000">
            <a:alpha val="90000"/>
          </a:srgbClr>
        </a:solidFill>
      </dgm:spPr>
      <dgm:t>
        <a:bodyPr/>
        <a:lstStyle/>
        <a:p>
          <a:r>
            <a:rPr lang="en-US" sz="2000" baseline="0" dirty="0" err="1">
              <a:solidFill>
                <a:schemeClr val="bg1"/>
              </a:solidFill>
            </a:rPr>
            <a:t>Aftari</a:t>
          </a:r>
          <a:r>
            <a:rPr lang="en-US" sz="2000" baseline="0" dirty="0">
              <a:solidFill>
                <a:schemeClr val="bg1"/>
              </a:solidFill>
            </a:rPr>
            <a:t> in </a:t>
          </a:r>
          <a:r>
            <a:rPr lang="en-US" sz="2000" baseline="0" dirty="0" err="1">
              <a:solidFill>
                <a:schemeClr val="bg1"/>
              </a:solidFill>
            </a:rPr>
            <a:t>ramazan</a:t>
          </a:r>
          <a:r>
            <a:rPr lang="en-US" sz="2000" baseline="0" dirty="0">
              <a:solidFill>
                <a:schemeClr val="bg1"/>
              </a:solidFill>
            </a:rPr>
            <a:t> </a:t>
          </a:r>
          <a:r>
            <a:rPr lang="en-US" sz="2000" baseline="0" dirty="0" err="1">
              <a:solidFill>
                <a:schemeClr val="bg1"/>
              </a:solidFill>
            </a:rPr>
            <a:t>mubarak</a:t>
          </a:r>
          <a:endParaRPr lang="en-US" sz="2000" baseline="0" dirty="0">
            <a:solidFill>
              <a:schemeClr val="bg1"/>
            </a:solidFill>
          </a:endParaRPr>
        </a:p>
      </dgm:t>
    </dgm:pt>
    <dgm:pt modelId="{B01E5AC3-2474-4734-ACAD-C9EBA0888F59}" type="parTrans" cxnId="{3965A6D9-A21A-48AE-B096-4F08CBF9188A}">
      <dgm:prSet/>
      <dgm:spPr/>
      <dgm:t>
        <a:bodyPr/>
        <a:lstStyle/>
        <a:p>
          <a:endParaRPr lang="en-US"/>
        </a:p>
      </dgm:t>
    </dgm:pt>
    <dgm:pt modelId="{3D60E564-623A-4C56-93D9-62F536BE80DA}" type="sibTrans" cxnId="{3965A6D9-A21A-48AE-B096-4F08CBF9188A}">
      <dgm:prSet/>
      <dgm:spPr/>
      <dgm:t>
        <a:bodyPr/>
        <a:lstStyle/>
        <a:p>
          <a:endParaRPr lang="en-US"/>
        </a:p>
      </dgm:t>
    </dgm:pt>
    <dgm:pt modelId="{ABD5C7AA-6BA7-4FCA-A5C2-B69185CEC726}">
      <dgm:prSet phldrT="[Text]" custT="1"/>
      <dgm:spPr>
        <a:solidFill>
          <a:srgbClr val="000000">
            <a:alpha val="90000"/>
          </a:srgbClr>
        </a:solidFill>
      </dgm:spPr>
      <dgm:t>
        <a:bodyPr/>
        <a:lstStyle/>
        <a:p>
          <a:r>
            <a:rPr lang="en-US" sz="2000" baseline="0" dirty="0">
              <a:solidFill>
                <a:schemeClr val="bg1"/>
              </a:solidFill>
            </a:rPr>
            <a:t>Tree plantation campaign</a:t>
          </a:r>
        </a:p>
      </dgm:t>
    </dgm:pt>
    <dgm:pt modelId="{1E91E625-CC18-49C3-9642-6E00961EF825}" type="parTrans" cxnId="{FDEBBC4B-7C3F-47A2-811B-9B97ED7E21A7}">
      <dgm:prSet/>
      <dgm:spPr/>
      <dgm:t>
        <a:bodyPr/>
        <a:lstStyle/>
        <a:p>
          <a:endParaRPr lang="en-US"/>
        </a:p>
      </dgm:t>
    </dgm:pt>
    <dgm:pt modelId="{52848220-2DBE-40AC-8CF7-82F20FD65E88}" type="sibTrans" cxnId="{FDEBBC4B-7C3F-47A2-811B-9B97ED7E21A7}">
      <dgm:prSet/>
      <dgm:spPr/>
      <dgm:t>
        <a:bodyPr/>
        <a:lstStyle/>
        <a:p>
          <a:endParaRPr lang="en-US"/>
        </a:p>
      </dgm:t>
    </dgm:pt>
    <dgm:pt modelId="{8B087A2F-6F09-4FF7-ADEB-7981BDF1680A}">
      <dgm:prSet phldrT="[Text]" custT="1"/>
      <dgm:spPr>
        <a:solidFill>
          <a:srgbClr val="000000">
            <a:alpha val="90000"/>
          </a:srgbClr>
        </a:solidFill>
      </dgm:spPr>
      <dgm:t>
        <a:bodyPr/>
        <a:lstStyle/>
        <a:p>
          <a:r>
            <a:rPr lang="en-US" sz="2000" baseline="0" dirty="0">
              <a:solidFill>
                <a:schemeClr val="bg1"/>
              </a:solidFill>
            </a:rPr>
            <a:t>Special insurance coverage</a:t>
          </a:r>
        </a:p>
      </dgm:t>
    </dgm:pt>
    <dgm:pt modelId="{FDB9375C-DC0D-43BD-8BE2-D09EF1FC02B2}" type="parTrans" cxnId="{2AFF7848-8C84-4A32-855C-5B2FBD1A7B45}">
      <dgm:prSet/>
      <dgm:spPr/>
      <dgm:t>
        <a:bodyPr/>
        <a:lstStyle/>
        <a:p>
          <a:endParaRPr lang="en-US"/>
        </a:p>
      </dgm:t>
    </dgm:pt>
    <dgm:pt modelId="{C5A860D4-DD77-4408-B6C3-E22E7494BC07}" type="sibTrans" cxnId="{2AFF7848-8C84-4A32-855C-5B2FBD1A7B45}">
      <dgm:prSet/>
      <dgm:spPr/>
      <dgm:t>
        <a:bodyPr/>
        <a:lstStyle/>
        <a:p>
          <a:endParaRPr lang="en-US"/>
        </a:p>
      </dgm:t>
    </dgm:pt>
    <dgm:pt modelId="{8EA257E6-4678-4114-954A-2CEE86CE1B23}" type="pres">
      <dgm:prSet presAssocID="{99BCC46C-D15A-4832-A767-A142C0453414}" presName="Name0" presStyleCnt="0">
        <dgm:presLayoutVars>
          <dgm:dir/>
          <dgm:animLvl val="lvl"/>
          <dgm:resizeHandles val="exact"/>
        </dgm:presLayoutVars>
      </dgm:prSet>
      <dgm:spPr/>
    </dgm:pt>
    <dgm:pt modelId="{52BCF877-0134-4DCF-B280-31ED2A28DEB6}" type="pres">
      <dgm:prSet presAssocID="{F99312EE-E348-4D50-888C-98B5C4AE8AA6}" presName="composite" presStyleCnt="0"/>
      <dgm:spPr/>
    </dgm:pt>
    <dgm:pt modelId="{C29C0C38-52DD-4C96-A2DB-FB4520F96BAD}" type="pres">
      <dgm:prSet presAssocID="{F99312EE-E348-4D50-888C-98B5C4AE8AA6}" presName="parTx" presStyleLbl="alignNode1" presStyleIdx="0" presStyleCnt="1" custScaleY="109215" custLinFactNeighborY="-6124">
        <dgm:presLayoutVars>
          <dgm:chMax val="0"/>
          <dgm:chPref val="0"/>
          <dgm:bulletEnabled val="1"/>
        </dgm:presLayoutVars>
      </dgm:prSet>
      <dgm:spPr/>
    </dgm:pt>
    <dgm:pt modelId="{CDB1887A-110B-4749-87D0-BABBB2316E23}" type="pres">
      <dgm:prSet presAssocID="{F99312EE-E348-4D50-888C-98B5C4AE8AA6}" presName="desTx" presStyleLbl="alignAccFollowNode1" presStyleIdx="0" presStyleCnt="1" custScaleY="109215">
        <dgm:presLayoutVars>
          <dgm:bulletEnabled val="1"/>
        </dgm:presLayoutVars>
      </dgm:prSet>
      <dgm:spPr/>
    </dgm:pt>
  </dgm:ptLst>
  <dgm:cxnLst>
    <dgm:cxn modelId="{8A02F90F-5873-4D97-A894-CD58751BC984}" srcId="{F99312EE-E348-4D50-888C-98B5C4AE8AA6}" destId="{3964F3D6-FFA2-4684-A8E9-0D36D64CC8E5}" srcOrd="3" destOrd="0" parTransId="{957D09F8-14AF-4585-8C5C-E41BCC3EF916}" sibTransId="{C3F0581A-5EB5-4240-B7A9-426058C70297}"/>
    <dgm:cxn modelId="{02CFA21D-A44E-47AD-A10B-97BA2F0CC394}" type="presOf" srcId="{8B087A2F-6F09-4FF7-ADEB-7981BDF1680A}" destId="{CDB1887A-110B-4749-87D0-BABBB2316E23}" srcOrd="0" destOrd="6" presId="urn:microsoft.com/office/officeart/2005/8/layout/hList1"/>
    <dgm:cxn modelId="{A322AB28-DE3E-4314-85DE-58E36334E6D1}" type="presOf" srcId="{ABD5C7AA-6BA7-4FCA-A5C2-B69185CEC726}" destId="{CDB1887A-110B-4749-87D0-BABBB2316E23}" srcOrd="0" destOrd="5" presId="urn:microsoft.com/office/officeart/2005/8/layout/hList1"/>
    <dgm:cxn modelId="{2AFF7848-8C84-4A32-855C-5B2FBD1A7B45}" srcId="{F99312EE-E348-4D50-888C-98B5C4AE8AA6}" destId="{8B087A2F-6F09-4FF7-ADEB-7981BDF1680A}" srcOrd="6" destOrd="0" parTransId="{FDB9375C-DC0D-43BD-8BE2-D09EF1FC02B2}" sibTransId="{C5A860D4-DD77-4408-B6C3-E22E7494BC07}"/>
    <dgm:cxn modelId="{FDEBBC4B-7C3F-47A2-811B-9B97ED7E21A7}" srcId="{F99312EE-E348-4D50-888C-98B5C4AE8AA6}" destId="{ABD5C7AA-6BA7-4FCA-A5C2-B69185CEC726}" srcOrd="5" destOrd="0" parTransId="{1E91E625-CC18-49C3-9642-6E00961EF825}" sibTransId="{52848220-2DBE-40AC-8CF7-82F20FD65E88}"/>
    <dgm:cxn modelId="{7AD6144D-4393-4476-AEC4-7FBC8A8C362D}" srcId="{F99312EE-E348-4D50-888C-98B5C4AE8AA6}" destId="{8EDA92E8-674B-404D-BC95-AD2EA7937866}" srcOrd="0" destOrd="0" parTransId="{C43C2C77-B0C5-43DE-B47F-C2EC10C00A6F}" sibTransId="{2EE80D5A-B971-4066-91A2-7885F2170CA7}"/>
    <dgm:cxn modelId="{01FF6055-2695-4DA8-983E-C2506BFE45B3}" type="presOf" srcId="{8EDA92E8-674B-404D-BC95-AD2EA7937866}" destId="{CDB1887A-110B-4749-87D0-BABBB2316E23}" srcOrd="0" destOrd="0" presId="urn:microsoft.com/office/officeart/2005/8/layout/hList1"/>
    <dgm:cxn modelId="{1209945A-3874-4783-8042-1FC6F0D75665}" srcId="{F99312EE-E348-4D50-888C-98B5C4AE8AA6}" destId="{328ACBF0-6A0B-4197-AB2C-92FA23744469}" srcOrd="1" destOrd="0" parTransId="{13E6A5C6-1075-4860-B241-923BBEC4732E}" sibTransId="{D095C705-32D8-47FF-9F95-491479340D48}"/>
    <dgm:cxn modelId="{99D5538A-FA1B-4A3D-9D03-305A16B64C01}" type="presOf" srcId="{F99312EE-E348-4D50-888C-98B5C4AE8AA6}" destId="{C29C0C38-52DD-4C96-A2DB-FB4520F96BAD}" srcOrd="0" destOrd="0" presId="urn:microsoft.com/office/officeart/2005/8/layout/hList1"/>
    <dgm:cxn modelId="{CCAB51A0-7FBC-4398-A81B-3FC7CED69114}" type="presOf" srcId="{99BCC46C-D15A-4832-A767-A142C0453414}" destId="{8EA257E6-4678-4114-954A-2CEE86CE1B23}" srcOrd="0" destOrd="0" presId="urn:microsoft.com/office/officeart/2005/8/layout/hList1"/>
    <dgm:cxn modelId="{E22F4BB1-75E8-499B-B7C1-0F2D7E244724}" srcId="{99BCC46C-D15A-4832-A767-A142C0453414}" destId="{F99312EE-E348-4D50-888C-98B5C4AE8AA6}" srcOrd="0" destOrd="0" parTransId="{46F8243C-20E4-401A-A576-F1E3386C9427}" sibTransId="{27476EA5-B03B-4C59-A0A4-C32BD9B6A811}"/>
    <dgm:cxn modelId="{9AC6C1B6-6617-4CC9-9068-24EF2720C113}" type="presOf" srcId="{77A0ECC8-A1B2-4B35-8513-D45BACD5D1F0}" destId="{CDB1887A-110B-4749-87D0-BABBB2316E23}" srcOrd="0" destOrd="2" presId="urn:microsoft.com/office/officeart/2005/8/layout/hList1"/>
    <dgm:cxn modelId="{42A111C0-EBAD-46DF-9E8A-B8BA397C8A0E}" srcId="{F99312EE-E348-4D50-888C-98B5C4AE8AA6}" destId="{77A0ECC8-A1B2-4B35-8513-D45BACD5D1F0}" srcOrd="2" destOrd="0" parTransId="{8D7D7EB4-7179-41BA-A77A-4AAD8E8775AA}" sibTransId="{906ED6AE-6625-48FE-B66D-7591B2BA17E3}"/>
    <dgm:cxn modelId="{894933D4-BABD-40EC-B85A-76C2E4336E83}" type="presOf" srcId="{C622523B-BD65-41FE-A78D-CA9998717612}" destId="{CDB1887A-110B-4749-87D0-BABBB2316E23}" srcOrd="0" destOrd="4" presId="urn:microsoft.com/office/officeart/2005/8/layout/hList1"/>
    <dgm:cxn modelId="{301126D9-A71B-45E6-B984-176120CFF190}" type="presOf" srcId="{328ACBF0-6A0B-4197-AB2C-92FA23744469}" destId="{CDB1887A-110B-4749-87D0-BABBB2316E23}" srcOrd="0" destOrd="1" presId="urn:microsoft.com/office/officeart/2005/8/layout/hList1"/>
    <dgm:cxn modelId="{3965A6D9-A21A-48AE-B096-4F08CBF9188A}" srcId="{F99312EE-E348-4D50-888C-98B5C4AE8AA6}" destId="{C622523B-BD65-41FE-A78D-CA9998717612}" srcOrd="4" destOrd="0" parTransId="{B01E5AC3-2474-4734-ACAD-C9EBA0888F59}" sibTransId="{3D60E564-623A-4C56-93D9-62F536BE80DA}"/>
    <dgm:cxn modelId="{39CBE3DE-DBFC-4E96-A00E-506337E7D7A6}" type="presOf" srcId="{3964F3D6-FFA2-4684-A8E9-0D36D64CC8E5}" destId="{CDB1887A-110B-4749-87D0-BABBB2316E23}" srcOrd="0" destOrd="3" presId="urn:microsoft.com/office/officeart/2005/8/layout/hList1"/>
    <dgm:cxn modelId="{8A8A0078-D44C-4AC3-A0B0-3E9B87D433AB}" type="presParOf" srcId="{8EA257E6-4678-4114-954A-2CEE86CE1B23}" destId="{52BCF877-0134-4DCF-B280-31ED2A28DEB6}" srcOrd="0" destOrd="0" presId="urn:microsoft.com/office/officeart/2005/8/layout/hList1"/>
    <dgm:cxn modelId="{0C594E51-F352-4A58-B53E-B227E5702C3B}" type="presParOf" srcId="{52BCF877-0134-4DCF-B280-31ED2A28DEB6}" destId="{C29C0C38-52DD-4C96-A2DB-FB4520F96BAD}" srcOrd="0" destOrd="0" presId="urn:microsoft.com/office/officeart/2005/8/layout/hList1"/>
    <dgm:cxn modelId="{CC1BEFC6-0D53-4DEB-89BB-91056C5C58F9}" type="presParOf" srcId="{52BCF877-0134-4DCF-B280-31ED2A28DEB6}" destId="{CDB1887A-110B-4749-87D0-BABBB2316E2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415B5F-129C-4FC8-B937-05CF3E08C472}"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6E7FFA5B-7872-4FAF-B68D-7BC88D067A69}">
      <dgm:prSet/>
      <dgm:spPr/>
      <dgm:t>
        <a:bodyPr/>
        <a:lstStyle/>
        <a:p>
          <a:pPr rtl="0"/>
          <a:r>
            <a:rPr lang="en-US" dirty="0">
              <a:solidFill>
                <a:srgbClr val="002060"/>
              </a:solidFill>
            </a:rPr>
            <a:t>Corporate matters</a:t>
          </a:r>
        </a:p>
      </dgm:t>
    </dgm:pt>
    <dgm:pt modelId="{8CD83FED-3F0A-45D7-9F1F-7B8614547B9C}" type="parTrans" cxnId="{CDC3D2E3-2C24-4937-A137-DAC87D8543CF}">
      <dgm:prSet/>
      <dgm:spPr/>
      <dgm:t>
        <a:bodyPr/>
        <a:lstStyle/>
        <a:p>
          <a:endParaRPr lang="en-US"/>
        </a:p>
      </dgm:t>
    </dgm:pt>
    <dgm:pt modelId="{4E6153D9-6B81-4592-85DB-F1F3179F6306}" type="sibTrans" cxnId="{CDC3D2E3-2C24-4937-A137-DAC87D8543CF}">
      <dgm:prSet/>
      <dgm:spPr/>
      <dgm:t>
        <a:bodyPr/>
        <a:lstStyle/>
        <a:p>
          <a:endParaRPr lang="en-US"/>
        </a:p>
      </dgm:t>
    </dgm:pt>
    <dgm:pt modelId="{0ED40AD6-0CC0-4A1E-9B73-863F74E653AB}">
      <dgm:prSet/>
      <dgm:spPr/>
      <dgm:t>
        <a:bodyPr/>
        <a:lstStyle/>
        <a:p>
          <a:pPr rtl="0"/>
          <a:r>
            <a:rPr lang="en-US" dirty="0">
              <a:solidFill>
                <a:srgbClr val="002060"/>
              </a:solidFill>
            </a:rPr>
            <a:t>General queries</a:t>
          </a:r>
        </a:p>
      </dgm:t>
    </dgm:pt>
    <dgm:pt modelId="{E13DA6AF-0568-4F48-A19E-1C0033CE2879}" type="parTrans" cxnId="{5F850C11-AFC6-4F89-9DB9-C48F9A4C50D5}">
      <dgm:prSet/>
      <dgm:spPr/>
      <dgm:t>
        <a:bodyPr/>
        <a:lstStyle/>
        <a:p>
          <a:endParaRPr lang="en-US"/>
        </a:p>
      </dgm:t>
    </dgm:pt>
    <dgm:pt modelId="{C9559AF3-DC60-4679-ADCB-3D072D4AB854}" type="sibTrans" cxnId="{5F850C11-AFC6-4F89-9DB9-C48F9A4C50D5}">
      <dgm:prSet/>
      <dgm:spPr/>
      <dgm:t>
        <a:bodyPr/>
        <a:lstStyle/>
        <a:p>
          <a:endParaRPr lang="en-US"/>
        </a:p>
      </dgm:t>
    </dgm:pt>
    <dgm:pt modelId="{D543723B-698E-4262-9DA0-131835F215B7}">
      <dgm:prSet/>
      <dgm:spPr/>
      <dgm:t>
        <a:bodyPr/>
        <a:lstStyle/>
        <a:p>
          <a:r>
            <a:rPr lang="en-US" dirty="0">
              <a:solidFill>
                <a:srgbClr val="002060"/>
              </a:solidFill>
            </a:rPr>
            <a:t>Financial Issues</a:t>
          </a:r>
        </a:p>
      </dgm:t>
    </dgm:pt>
    <dgm:pt modelId="{59D7606A-5B99-4273-BC02-E94BB45BD270}" type="parTrans" cxnId="{34A507BD-FD2C-4CF5-BA12-90CE580B3D48}">
      <dgm:prSet/>
      <dgm:spPr/>
      <dgm:t>
        <a:bodyPr/>
        <a:lstStyle/>
        <a:p>
          <a:endParaRPr lang="en-US"/>
        </a:p>
      </dgm:t>
    </dgm:pt>
    <dgm:pt modelId="{04409AED-42B7-4684-B216-B54955A429DC}" type="sibTrans" cxnId="{34A507BD-FD2C-4CF5-BA12-90CE580B3D48}">
      <dgm:prSet/>
      <dgm:spPr/>
      <dgm:t>
        <a:bodyPr/>
        <a:lstStyle/>
        <a:p>
          <a:endParaRPr lang="en-US"/>
        </a:p>
      </dgm:t>
    </dgm:pt>
    <dgm:pt modelId="{3D723B9B-EEF1-4264-9BC7-0CBE846C57FF}" type="pres">
      <dgm:prSet presAssocID="{D3415B5F-129C-4FC8-B937-05CF3E08C472}" presName="cycle" presStyleCnt="0">
        <dgm:presLayoutVars>
          <dgm:dir/>
          <dgm:resizeHandles val="exact"/>
        </dgm:presLayoutVars>
      </dgm:prSet>
      <dgm:spPr/>
    </dgm:pt>
    <dgm:pt modelId="{C4CEDC62-655B-43A1-A427-E6D1A55C90EB}" type="pres">
      <dgm:prSet presAssocID="{6E7FFA5B-7872-4FAF-B68D-7BC88D067A69}" presName="dummy" presStyleCnt="0"/>
      <dgm:spPr/>
    </dgm:pt>
    <dgm:pt modelId="{01032D0F-BA6D-41FB-A480-90788D60CD5B}" type="pres">
      <dgm:prSet presAssocID="{6E7FFA5B-7872-4FAF-B68D-7BC88D067A69}" presName="node" presStyleLbl="revTx" presStyleIdx="0" presStyleCnt="3">
        <dgm:presLayoutVars>
          <dgm:bulletEnabled val="1"/>
        </dgm:presLayoutVars>
      </dgm:prSet>
      <dgm:spPr/>
    </dgm:pt>
    <dgm:pt modelId="{9E040857-D0A7-4E9A-99F7-7BDBCAA9E9EE}" type="pres">
      <dgm:prSet presAssocID="{4E6153D9-6B81-4592-85DB-F1F3179F6306}" presName="sibTrans" presStyleLbl="node1" presStyleIdx="0" presStyleCnt="3"/>
      <dgm:spPr/>
    </dgm:pt>
    <dgm:pt modelId="{41DBB2EB-78B7-4D21-B347-157A4654AFFA}" type="pres">
      <dgm:prSet presAssocID="{0ED40AD6-0CC0-4A1E-9B73-863F74E653AB}" presName="dummy" presStyleCnt="0"/>
      <dgm:spPr/>
    </dgm:pt>
    <dgm:pt modelId="{79C4B271-1DA7-4984-9A2C-44C7DC7328C2}" type="pres">
      <dgm:prSet presAssocID="{0ED40AD6-0CC0-4A1E-9B73-863F74E653AB}" presName="node" presStyleLbl="revTx" presStyleIdx="1" presStyleCnt="3">
        <dgm:presLayoutVars>
          <dgm:bulletEnabled val="1"/>
        </dgm:presLayoutVars>
      </dgm:prSet>
      <dgm:spPr/>
    </dgm:pt>
    <dgm:pt modelId="{DD00A2FE-2D4E-42FA-A931-314F8E2434C7}" type="pres">
      <dgm:prSet presAssocID="{C9559AF3-DC60-4679-ADCB-3D072D4AB854}" presName="sibTrans" presStyleLbl="node1" presStyleIdx="1" presStyleCnt="3"/>
      <dgm:spPr/>
    </dgm:pt>
    <dgm:pt modelId="{17BAFF4F-CD18-4545-AD0B-628BC0B9B70B}" type="pres">
      <dgm:prSet presAssocID="{D543723B-698E-4262-9DA0-131835F215B7}" presName="dummy" presStyleCnt="0"/>
      <dgm:spPr/>
    </dgm:pt>
    <dgm:pt modelId="{C5C92EA3-7384-40D7-9D24-6239F47D4F0B}" type="pres">
      <dgm:prSet presAssocID="{D543723B-698E-4262-9DA0-131835F215B7}" presName="node" presStyleLbl="revTx" presStyleIdx="2" presStyleCnt="3">
        <dgm:presLayoutVars>
          <dgm:bulletEnabled val="1"/>
        </dgm:presLayoutVars>
      </dgm:prSet>
      <dgm:spPr/>
    </dgm:pt>
    <dgm:pt modelId="{A82EDD13-FB83-4A70-9A28-7F7E356AEDB9}" type="pres">
      <dgm:prSet presAssocID="{04409AED-42B7-4684-B216-B54955A429DC}" presName="sibTrans" presStyleLbl="node1" presStyleIdx="2" presStyleCnt="3"/>
      <dgm:spPr/>
    </dgm:pt>
  </dgm:ptLst>
  <dgm:cxnLst>
    <dgm:cxn modelId="{556F9A04-F334-402F-8198-377572E60FAE}" type="presOf" srcId="{0ED40AD6-0CC0-4A1E-9B73-863F74E653AB}" destId="{79C4B271-1DA7-4984-9A2C-44C7DC7328C2}" srcOrd="0" destOrd="0" presId="urn:microsoft.com/office/officeart/2005/8/layout/cycle1"/>
    <dgm:cxn modelId="{5F850C11-AFC6-4F89-9DB9-C48F9A4C50D5}" srcId="{D3415B5F-129C-4FC8-B937-05CF3E08C472}" destId="{0ED40AD6-0CC0-4A1E-9B73-863F74E653AB}" srcOrd="1" destOrd="0" parTransId="{E13DA6AF-0568-4F48-A19E-1C0033CE2879}" sibTransId="{C9559AF3-DC60-4679-ADCB-3D072D4AB854}"/>
    <dgm:cxn modelId="{33598B46-EFBC-419C-99A8-1DF038669DBF}" type="presOf" srcId="{04409AED-42B7-4684-B216-B54955A429DC}" destId="{A82EDD13-FB83-4A70-9A28-7F7E356AEDB9}" srcOrd="0" destOrd="0" presId="urn:microsoft.com/office/officeart/2005/8/layout/cycle1"/>
    <dgm:cxn modelId="{FCBBBF7B-6B5C-460D-AC04-C8E0AB6969D4}" type="presOf" srcId="{D3415B5F-129C-4FC8-B937-05CF3E08C472}" destId="{3D723B9B-EEF1-4264-9BC7-0CBE846C57FF}" srcOrd="0" destOrd="0" presId="urn:microsoft.com/office/officeart/2005/8/layout/cycle1"/>
    <dgm:cxn modelId="{E7D33293-67F5-4DA3-A2F2-9A82268A2DA8}" type="presOf" srcId="{D543723B-698E-4262-9DA0-131835F215B7}" destId="{C5C92EA3-7384-40D7-9D24-6239F47D4F0B}" srcOrd="0" destOrd="0" presId="urn:microsoft.com/office/officeart/2005/8/layout/cycle1"/>
    <dgm:cxn modelId="{34A507BD-FD2C-4CF5-BA12-90CE580B3D48}" srcId="{D3415B5F-129C-4FC8-B937-05CF3E08C472}" destId="{D543723B-698E-4262-9DA0-131835F215B7}" srcOrd="2" destOrd="0" parTransId="{59D7606A-5B99-4273-BC02-E94BB45BD270}" sibTransId="{04409AED-42B7-4684-B216-B54955A429DC}"/>
    <dgm:cxn modelId="{266CBFD3-B405-4AEC-A48B-EE3AFBF14D4B}" type="presOf" srcId="{6E7FFA5B-7872-4FAF-B68D-7BC88D067A69}" destId="{01032D0F-BA6D-41FB-A480-90788D60CD5B}" srcOrd="0" destOrd="0" presId="urn:microsoft.com/office/officeart/2005/8/layout/cycle1"/>
    <dgm:cxn modelId="{77C078D5-5429-4238-80C6-2B5552466CF1}" type="presOf" srcId="{4E6153D9-6B81-4592-85DB-F1F3179F6306}" destId="{9E040857-D0A7-4E9A-99F7-7BDBCAA9E9EE}" srcOrd="0" destOrd="0" presId="urn:microsoft.com/office/officeart/2005/8/layout/cycle1"/>
    <dgm:cxn modelId="{142341E1-9510-407E-8B96-311D5436A0E5}" type="presOf" srcId="{C9559AF3-DC60-4679-ADCB-3D072D4AB854}" destId="{DD00A2FE-2D4E-42FA-A931-314F8E2434C7}" srcOrd="0" destOrd="0" presId="urn:microsoft.com/office/officeart/2005/8/layout/cycle1"/>
    <dgm:cxn modelId="{CDC3D2E3-2C24-4937-A137-DAC87D8543CF}" srcId="{D3415B5F-129C-4FC8-B937-05CF3E08C472}" destId="{6E7FFA5B-7872-4FAF-B68D-7BC88D067A69}" srcOrd="0" destOrd="0" parTransId="{8CD83FED-3F0A-45D7-9F1F-7B8614547B9C}" sibTransId="{4E6153D9-6B81-4592-85DB-F1F3179F6306}"/>
    <dgm:cxn modelId="{B746CA49-0EE7-4D45-8069-E8999EA2D3D1}" type="presParOf" srcId="{3D723B9B-EEF1-4264-9BC7-0CBE846C57FF}" destId="{C4CEDC62-655B-43A1-A427-E6D1A55C90EB}" srcOrd="0" destOrd="0" presId="urn:microsoft.com/office/officeart/2005/8/layout/cycle1"/>
    <dgm:cxn modelId="{F8F5E306-F104-424A-A40B-DDEBA339E86A}" type="presParOf" srcId="{3D723B9B-EEF1-4264-9BC7-0CBE846C57FF}" destId="{01032D0F-BA6D-41FB-A480-90788D60CD5B}" srcOrd="1" destOrd="0" presId="urn:microsoft.com/office/officeart/2005/8/layout/cycle1"/>
    <dgm:cxn modelId="{2BA7AC7D-1D43-4D98-AC92-D7C0DF9CAC2D}" type="presParOf" srcId="{3D723B9B-EEF1-4264-9BC7-0CBE846C57FF}" destId="{9E040857-D0A7-4E9A-99F7-7BDBCAA9E9EE}" srcOrd="2" destOrd="0" presId="urn:microsoft.com/office/officeart/2005/8/layout/cycle1"/>
    <dgm:cxn modelId="{3ACDB957-565F-4832-B327-3C9FE29BD8FD}" type="presParOf" srcId="{3D723B9B-EEF1-4264-9BC7-0CBE846C57FF}" destId="{41DBB2EB-78B7-4D21-B347-157A4654AFFA}" srcOrd="3" destOrd="0" presId="urn:microsoft.com/office/officeart/2005/8/layout/cycle1"/>
    <dgm:cxn modelId="{E3410F99-E969-4118-A83F-06AE82ACE879}" type="presParOf" srcId="{3D723B9B-EEF1-4264-9BC7-0CBE846C57FF}" destId="{79C4B271-1DA7-4984-9A2C-44C7DC7328C2}" srcOrd="4" destOrd="0" presId="urn:microsoft.com/office/officeart/2005/8/layout/cycle1"/>
    <dgm:cxn modelId="{C35D82CA-B607-4B92-AAC1-638A797CDCBC}" type="presParOf" srcId="{3D723B9B-EEF1-4264-9BC7-0CBE846C57FF}" destId="{DD00A2FE-2D4E-42FA-A931-314F8E2434C7}" srcOrd="5" destOrd="0" presId="urn:microsoft.com/office/officeart/2005/8/layout/cycle1"/>
    <dgm:cxn modelId="{6B4149C1-6DF7-4562-BF29-9440CF686150}" type="presParOf" srcId="{3D723B9B-EEF1-4264-9BC7-0CBE846C57FF}" destId="{17BAFF4F-CD18-4545-AD0B-628BC0B9B70B}" srcOrd="6" destOrd="0" presId="urn:microsoft.com/office/officeart/2005/8/layout/cycle1"/>
    <dgm:cxn modelId="{D1A7B8E3-A05B-4190-83AC-115AE5C63D2A}" type="presParOf" srcId="{3D723B9B-EEF1-4264-9BC7-0CBE846C57FF}" destId="{C5C92EA3-7384-40D7-9D24-6239F47D4F0B}" srcOrd="7" destOrd="0" presId="urn:microsoft.com/office/officeart/2005/8/layout/cycle1"/>
    <dgm:cxn modelId="{3C3D6D02-2067-40AB-AF24-CF4D69D9E197}" type="presParOf" srcId="{3D723B9B-EEF1-4264-9BC7-0CBE846C57FF}" destId="{A82EDD13-FB83-4A70-9A28-7F7E356AEDB9}"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81AF6E-CC85-44D6-8F06-897056408F8D}">
      <dsp:nvSpPr>
        <dsp:cNvPr id="0" name=""/>
        <dsp:cNvSpPr/>
      </dsp:nvSpPr>
      <dsp:spPr>
        <a:xfrm>
          <a:off x="2159854" y="1611"/>
          <a:ext cx="3468097" cy="52911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t>WEAVING</a:t>
          </a:r>
        </a:p>
      </dsp:txBody>
      <dsp:txXfrm>
        <a:off x="2175351" y="17108"/>
        <a:ext cx="3437103" cy="498125"/>
      </dsp:txXfrm>
    </dsp:sp>
    <dsp:sp modelId="{69728B8D-951A-4AFE-A943-B2A1EA190AF5}">
      <dsp:nvSpPr>
        <dsp:cNvPr id="0" name=""/>
        <dsp:cNvSpPr/>
      </dsp:nvSpPr>
      <dsp:spPr>
        <a:xfrm>
          <a:off x="2506664" y="530730"/>
          <a:ext cx="206767" cy="1586082"/>
        </a:xfrm>
        <a:custGeom>
          <a:avLst/>
          <a:gdLst/>
          <a:ahLst/>
          <a:cxnLst/>
          <a:rect l="0" t="0" r="0" b="0"/>
          <a:pathLst>
            <a:path>
              <a:moveTo>
                <a:pt x="0" y="0"/>
              </a:moveTo>
              <a:lnTo>
                <a:pt x="0" y="1586082"/>
              </a:lnTo>
              <a:lnTo>
                <a:pt x="206767" y="15860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B3E83-E56D-4F89-8381-EB8C2A271040}">
      <dsp:nvSpPr>
        <dsp:cNvPr id="0" name=""/>
        <dsp:cNvSpPr/>
      </dsp:nvSpPr>
      <dsp:spPr>
        <a:xfrm>
          <a:off x="2713432" y="669422"/>
          <a:ext cx="2987671" cy="289477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t" anchorCtr="0">
          <a:noAutofit/>
        </a:bodyPr>
        <a:lstStyle/>
        <a:p>
          <a:pPr marL="0" lvl="0" indent="0" algn="l" defTabSz="1066800">
            <a:lnSpc>
              <a:spcPct val="90000"/>
            </a:lnSpc>
            <a:spcBef>
              <a:spcPct val="0"/>
            </a:spcBef>
            <a:spcAft>
              <a:spcPct val="35000"/>
            </a:spcAft>
            <a:buNone/>
          </a:pPr>
          <a:r>
            <a:rPr lang="en-US" sz="2400" kern="1200" dirty="0"/>
            <a:t>Fabric</a:t>
          </a:r>
        </a:p>
        <a:p>
          <a:pPr marL="228600" lvl="1" indent="-228600" algn="l" defTabSz="889000">
            <a:lnSpc>
              <a:spcPct val="90000"/>
            </a:lnSpc>
            <a:spcBef>
              <a:spcPct val="0"/>
            </a:spcBef>
            <a:spcAft>
              <a:spcPct val="15000"/>
            </a:spcAft>
            <a:buChar char="•"/>
          </a:pPr>
          <a:r>
            <a:rPr lang="en-US" sz="2000" kern="1200" dirty="0"/>
            <a:t>Twills</a:t>
          </a:r>
        </a:p>
        <a:p>
          <a:pPr marL="228600" lvl="1" indent="-228600" algn="l" defTabSz="889000">
            <a:lnSpc>
              <a:spcPct val="90000"/>
            </a:lnSpc>
            <a:spcBef>
              <a:spcPct val="0"/>
            </a:spcBef>
            <a:spcAft>
              <a:spcPct val="15000"/>
            </a:spcAft>
            <a:buChar char="•"/>
          </a:pPr>
          <a:r>
            <a:rPr lang="en-US" sz="2000" kern="1200" dirty="0"/>
            <a:t>HB</a:t>
          </a:r>
        </a:p>
        <a:p>
          <a:pPr marL="228600" lvl="1" indent="-228600" algn="l" defTabSz="889000">
            <a:lnSpc>
              <a:spcPct val="90000"/>
            </a:lnSpc>
            <a:spcBef>
              <a:spcPct val="0"/>
            </a:spcBef>
            <a:spcAft>
              <a:spcPct val="15000"/>
            </a:spcAft>
            <a:buChar char="•"/>
          </a:pPr>
          <a:r>
            <a:rPr lang="en-US" sz="2000" kern="1200" dirty="0"/>
            <a:t>Panama</a:t>
          </a:r>
        </a:p>
        <a:p>
          <a:pPr marL="228600" lvl="1" indent="-228600" algn="l" defTabSz="889000">
            <a:lnSpc>
              <a:spcPct val="90000"/>
            </a:lnSpc>
            <a:spcBef>
              <a:spcPct val="0"/>
            </a:spcBef>
            <a:spcAft>
              <a:spcPct val="15000"/>
            </a:spcAft>
            <a:buChar char="•"/>
          </a:pPr>
          <a:r>
            <a:rPr lang="en-US" sz="2000" kern="1200" dirty="0"/>
            <a:t>BFC</a:t>
          </a:r>
        </a:p>
        <a:p>
          <a:pPr marL="228600" lvl="1" indent="-228600" algn="l" defTabSz="889000">
            <a:lnSpc>
              <a:spcPct val="90000"/>
            </a:lnSpc>
            <a:spcBef>
              <a:spcPct val="0"/>
            </a:spcBef>
            <a:spcAft>
              <a:spcPct val="15000"/>
            </a:spcAft>
            <a:buChar char="•"/>
          </a:pPr>
          <a:r>
            <a:rPr lang="en-US" sz="2000" kern="1200" dirty="0"/>
            <a:t>Satins</a:t>
          </a:r>
        </a:p>
        <a:p>
          <a:pPr marL="228600" lvl="1" indent="-228600" algn="l" defTabSz="889000">
            <a:lnSpc>
              <a:spcPct val="90000"/>
            </a:lnSpc>
            <a:spcBef>
              <a:spcPct val="0"/>
            </a:spcBef>
            <a:spcAft>
              <a:spcPct val="15000"/>
            </a:spcAft>
            <a:buChar char="•"/>
          </a:pPr>
          <a:r>
            <a:rPr lang="en-US" sz="2000" kern="1200" dirty="0"/>
            <a:t>CVC</a:t>
          </a:r>
        </a:p>
        <a:p>
          <a:pPr marL="228600" lvl="1" indent="-228600" algn="l" defTabSz="889000">
            <a:lnSpc>
              <a:spcPct val="90000"/>
            </a:lnSpc>
            <a:spcBef>
              <a:spcPct val="0"/>
            </a:spcBef>
            <a:spcAft>
              <a:spcPct val="15000"/>
            </a:spcAft>
            <a:buChar char="•"/>
          </a:pPr>
          <a:r>
            <a:rPr lang="en-US" sz="2000" kern="1200" dirty="0"/>
            <a:t>Canvas</a:t>
          </a:r>
        </a:p>
      </dsp:txBody>
      <dsp:txXfrm>
        <a:off x="2798217" y="754207"/>
        <a:ext cx="2818101" cy="27252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D8177-9678-4A48-83C3-C80F44CB988C}">
      <dsp:nvSpPr>
        <dsp:cNvPr id="0" name=""/>
        <dsp:cNvSpPr/>
      </dsp:nvSpPr>
      <dsp:spPr>
        <a:xfrm>
          <a:off x="2438995" y="0"/>
          <a:ext cx="3654028" cy="406322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Arshad Corporation (Pvt) Ltd.</a:t>
          </a:r>
        </a:p>
        <a:p>
          <a:pPr marL="171450" lvl="1" indent="-171450" algn="l" defTabSz="711200">
            <a:lnSpc>
              <a:spcPct val="90000"/>
            </a:lnSpc>
            <a:spcBef>
              <a:spcPct val="0"/>
            </a:spcBef>
            <a:spcAft>
              <a:spcPct val="15000"/>
            </a:spcAft>
            <a:buChar char="•"/>
          </a:pPr>
          <a:r>
            <a:rPr lang="en-US" sz="1600" kern="1200" dirty="0"/>
            <a:t>Dawood Fabrics</a:t>
          </a:r>
        </a:p>
        <a:p>
          <a:pPr marL="171450" lvl="1" indent="-171450" algn="l" defTabSz="711200">
            <a:lnSpc>
              <a:spcPct val="90000"/>
            </a:lnSpc>
            <a:spcBef>
              <a:spcPct val="0"/>
            </a:spcBef>
            <a:spcAft>
              <a:spcPct val="15000"/>
            </a:spcAft>
            <a:buChar char="•"/>
          </a:pPr>
          <a:r>
            <a:rPr lang="en-US" sz="1600" kern="1200" dirty="0"/>
            <a:t>US &amp; Dynamo Mills (</a:t>
          </a:r>
          <a:r>
            <a:rPr lang="en-US" sz="1600" kern="1200" dirty="0" err="1"/>
            <a:t>Pvt</a:t>
          </a:r>
          <a:r>
            <a:rPr lang="en-US" sz="1600" kern="1200" dirty="0"/>
            <a:t>) Ltd.</a:t>
          </a:r>
        </a:p>
        <a:p>
          <a:pPr marL="171450" lvl="1" indent="-171450" algn="l" defTabSz="711200">
            <a:lnSpc>
              <a:spcPct val="90000"/>
            </a:lnSpc>
            <a:spcBef>
              <a:spcPct val="0"/>
            </a:spcBef>
            <a:spcAft>
              <a:spcPct val="15000"/>
            </a:spcAft>
            <a:buChar char="•"/>
          </a:pPr>
          <a:r>
            <a:rPr lang="en-US" sz="1600" kern="1200" dirty="0" err="1"/>
            <a:t>Meraj</a:t>
          </a:r>
          <a:r>
            <a:rPr lang="en-US" sz="1600" kern="1200" dirty="0"/>
            <a:t> Fatima Fabrics (</a:t>
          </a:r>
          <a:r>
            <a:rPr lang="en-US" sz="1600" kern="1200" dirty="0" err="1"/>
            <a:t>Pvt</a:t>
          </a:r>
          <a:r>
            <a:rPr lang="en-US" sz="1600" kern="1200" dirty="0"/>
            <a:t>) Ltd.</a:t>
          </a:r>
        </a:p>
        <a:p>
          <a:pPr marL="171450" lvl="1" indent="-171450" algn="l" defTabSz="711200">
            <a:lnSpc>
              <a:spcPct val="90000"/>
            </a:lnSpc>
            <a:spcBef>
              <a:spcPct val="0"/>
            </a:spcBef>
            <a:spcAft>
              <a:spcPct val="15000"/>
            </a:spcAft>
            <a:buChar char="•"/>
          </a:pPr>
          <a:r>
            <a:rPr lang="en-US" sz="1600" kern="1200" dirty="0"/>
            <a:t>H. Y Enterprises</a:t>
          </a:r>
        </a:p>
        <a:p>
          <a:pPr marL="171450" lvl="1" indent="-171450" algn="l" defTabSz="711200">
            <a:lnSpc>
              <a:spcPct val="90000"/>
            </a:lnSpc>
            <a:spcBef>
              <a:spcPct val="0"/>
            </a:spcBef>
            <a:spcAft>
              <a:spcPct val="15000"/>
            </a:spcAft>
            <a:buChar char="•"/>
          </a:pPr>
          <a:r>
            <a:rPr lang="en-US" sz="1600" kern="1200" dirty="0"/>
            <a:t>SN International</a:t>
          </a:r>
        </a:p>
        <a:p>
          <a:pPr marL="171450" lvl="1" indent="-171450" algn="l" defTabSz="711200">
            <a:lnSpc>
              <a:spcPct val="90000"/>
            </a:lnSpc>
            <a:spcBef>
              <a:spcPct val="0"/>
            </a:spcBef>
            <a:spcAft>
              <a:spcPct val="15000"/>
            </a:spcAft>
            <a:buChar char="•"/>
          </a:pPr>
          <a:r>
            <a:rPr lang="en-US" sz="1600" kern="1200" dirty="0"/>
            <a:t>A.B. Export  (</a:t>
          </a:r>
          <a:r>
            <a:rPr lang="en-US" sz="1600" kern="1200" dirty="0" err="1"/>
            <a:t>Pvt</a:t>
          </a:r>
          <a:r>
            <a:rPr lang="en-US" sz="1600" kern="1200" dirty="0"/>
            <a:t>) Ltd.</a:t>
          </a:r>
        </a:p>
        <a:p>
          <a:pPr marL="171450" lvl="1" indent="-171450" algn="l" defTabSz="711200">
            <a:lnSpc>
              <a:spcPct val="90000"/>
            </a:lnSpc>
            <a:spcBef>
              <a:spcPct val="0"/>
            </a:spcBef>
            <a:spcAft>
              <a:spcPct val="15000"/>
            </a:spcAft>
            <a:buChar char="•"/>
          </a:pPr>
          <a:r>
            <a:rPr lang="en-US" sz="1600" kern="1200"/>
            <a:t>Maypole (Pvt) Ltd.</a:t>
          </a:r>
          <a:endParaRPr lang="en-US" sz="1600" kern="1200" dirty="0"/>
        </a:p>
      </dsp:txBody>
      <dsp:txXfrm>
        <a:off x="2438995" y="507903"/>
        <a:ext cx="2283768" cy="3047420"/>
      </dsp:txXfrm>
    </dsp:sp>
    <dsp:sp modelId="{8903B3A2-27D0-4DE0-867E-10200FC21273}">
      <dsp:nvSpPr>
        <dsp:cNvPr id="0" name=""/>
        <dsp:cNvSpPr/>
      </dsp:nvSpPr>
      <dsp:spPr>
        <a:xfrm>
          <a:off x="2976" y="112902"/>
          <a:ext cx="2436018" cy="32856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rgbClr val="002060"/>
              </a:solidFill>
            </a:rPr>
            <a:t>WEAVING</a:t>
          </a:r>
        </a:p>
      </dsp:txBody>
      <dsp:txXfrm>
        <a:off x="121893" y="231819"/>
        <a:ext cx="2198184" cy="30478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94B9DB-0485-4390-98AB-B7C46C6510CA}">
      <dsp:nvSpPr>
        <dsp:cNvPr id="0" name=""/>
        <dsp:cNvSpPr/>
      </dsp:nvSpPr>
      <dsp:spPr>
        <a:xfrm rot="16200000">
          <a:off x="-918563" y="920492"/>
          <a:ext cx="3733800" cy="1892814"/>
        </a:xfrm>
        <a:prstGeom prst="flowChartManualOperation">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buNone/>
          </a:pPr>
          <a:r>
            <a:rPr lang="en-US" sz="2000" b="1" kern="1200" cap="none" spc="0" dirty="0">
              <a:ln w="1905"/>
              <a:solidFill>
                <a:srgbClr val="FFFF00"/>
              </a:solidFill>
              <a:effectLst>
                <a:innerShdw blurRad="69850" dist="43180" dir="5400000">
                  <a:srgbClr val="000000">
                    <a:alpha val="65000"/>
                  </a:srgbClr>
                </a:innerShdw>
              </a:effectLst>
            </a:rPr>
            <a:t>STRENGTH</a:t>
          </a:r>
        </a:p>
        <a:p>
          <a:pPr marL="171450" lvl="1" indent="-171450" algn="l" defTabSz="711200">
            <a:lnSpc>
              <a:spcPct val="90000"/>
            </a:lnSpc>
            <a:spcBef>
              <a:spcPct val="0"/>
            </a:spcBef>
            <a:spcAft>
              <a:spcPct val="15000"/>
            </a:spcAft>
            <a:buChar char="•"/>
          </a:pPr>
          <a:r>
            <a:rPr lang="en-US" sz="1600" b="1" kern="1200" cap="none" spc="0" dirty="0">
              <a:ln w="1905"/>
              <a:solidFill>
                <a:srgbClr val="FFFF00"/>
              </a:solidFill>
              <a:effectLst>
                <a:innerShdw blurRad="69850" dist="43180" dir="5400000">
                  <a:srgbClr val="000000">
                    <a:alpha val="65000"/>
                  </a:srgbClr>
                </a:innerShdw>
              </a:effectLst>
              <a:latin typeface="+mn-lt"/>
            </a:rPr>
            <a:t>Experienced  Board members</a:t>
          </a:r>
        </a:p>
        <a:p>
          <a:pPr marL="171450" lvl="1" indent="-171450" algn="l" defTabSz="711200">
            <a:lnSpc>
              <a:spcPct val="90000"/>
            </a:lnSpc>
            <a:spcBef>
              <a:spcPct val="0"/>
            </a:spcBef>
            <a:spcAft>
              <a:spcPct val="15000"/>
            </a:spcAft>
            <a:buChar char="•"/>
          </a:pPr>
          <a:r>
            <a:rPr lang="en-US" sz="1600" b="1" kern="1200" cap="none" spc="0" dirty="0">
              <a:ln w="1905"/>
              <a:solidFill>
                <a:srgbClr val="FFFF00"/>
              </a:solidFill>
              <a:effectLst>
                <a:innerShdw blurRad="69850" dist="43180" dir="5400000">
                  <a:srgbClr val="000000">
                    <a:alpha val="65000"/>
                  </a:srgbClr>
                </a:innerShdw>
              </a:effectLst>
              <a:latin typeface="+mn-lt"/>
            </a:rPr>
            <a:t>Qualified Staff</a:t>
          </a:r>
        </a:p>
        <a:p>
          <a:pPr marL="171450" lvl="1" indent="-171450" algn="l" defTabSz="711200">
            <a:lnSpc>
              <a:spcPct val="90000"/>
            </a:lnSpc>
            <a:spcBef>
              <a:spcPct val="0"/>
            </a:spcBef>
            <a:spcAft>
              <a:spcPct val="15000"/>
            </a:spcAft>
            <a:buChar char="•"/>
          </a:pPr>
          <a:r>
            <a:rPr lang="en-US" sz="1600" b="1" kern="1200" cap="none" spc="0" dirty="0">
              <a:ln w="1905"/>
              <a:solidFill>
                <a:srgbClr val="FFFF00"/>
              </a:solidFill>
              <a:effectLst>
                <a:innerShdw blurRad="69850" dist="43180" dir="5400000">
                  <a:srgbClr val="000000">
                    <a:alpha val="65000"/>
                  </a:srgbClr>
                </a:innerShdw>
              </a:effectLst>
              <a:latin typeface="+mn-lt"/>
            </a:rPr>
            <a:t>Latest machinery</a:t>
          </a:r>
        </a:p>
        <a:p>
          <a:pPr marL="171450" lvl="1" indent="-171450" algn="l" defTabSz="711200">
            <a:lnSpc>
              <a:spcPct val="90000"/>
            </a:lnSpc>
            <a:spcBef>
              <a:spcPct val="0"/>
            </a:spcBef>
            <a:spcAft>
              <a:spcPct val="15000"/>
            </a:spcAft>
            <a:buChar char="•"/>
          </a:pPr>
          <a:r>
            <a:rPr lang="en-US" sz="1600" b="1" kern="1200" cap="none" spc="0" dirty="0">
              <a:ln w="1905"/>
              <a:solidFill>
                <a:srgbClr val="FFFF00"/>
              </a:solidFill>
              <a:effectLst>
                <a:innerShdw blurRad="69850" dist="43180" dir="5400000">
                  <a:srgbClr val="000000">
                    <a:alpha val="65000"/>
                  </a:srgbClr>
                </a:innerShdw>
              </a:effectLst>
              <a:latin typeface="+mn-lt"/>
            </a:rPr>
            <a:t>Reputed brand</a:t>
          </a:r>
        </a:p>
        <a:p>
          <a:pPr marL="171450" lvl="1" indent="-171450" algn="l" defTabSz="711200">
            <a:lnSpc>
              <a:spcPct val="90000"/>
            </a:lnSpc>
            <a:spcBef>
              <a:spcPct val="0"/>
            </a:spcBef>
            <a:spcAft>
              <a:spcPct val="15000"/>
            </a:spcAft>
            <a:buChar char="•"/>
          </a:pPr>
          <a:r>
            <a:rPr lang="en-US" sz="1600" b="1" kern="1200" cap="none" spc="0" dirty="0">
              <a:ln w="1905"/>
              <a:solidFill>
                <a:srgbClr val="FFFF00"/>
              </a:solidFill>
              <a:effectLst>
                <a:innerShdw blurRad="69850" dist="43180" dir="5400000">
                  <a:srgbClr val="000000">
                    <a:alpha val="65000"/>
                  </a:srgbClr>
                </a:innerShdw>
              </a:effectLst>
              <a:latin typeface="+mn-lt"/>
            </a:rPr>
            <a:t>Economies of scale </a:t>
          </a:r>
        </a:p>
      </dsp:txBody>
      <dsp:txXfrm rot="5400000">
        <a:off x="1930" y="746759"/>
        <a:ext cx="1892814" cy="2240280"/>
      </dsp:txXfrm>
    </dsp:sp>
    <dsp:sp modelId="{B5C8F1AE-DCC9-425A-B861-751E4B231C00}">
      <dsp:nvSpPr>
        <dsp:cNvPr id="0" name=""/>
        <dsp:cNvSpPr/>
      </dsp:nvSpPr>
      <dsp:spPr>
        <a:xfrm rot="16200000">
          <a:off x="1116212" y="920492"/>
          <a:ext cx="3733800" cy="1892814"/>
        </a:xfrm>
        <a:prstGeom prst="flowChartManualOperation">
          <a:avLst/>
        </a:prstGeom>
        <a:solidFill>
          <a:schemeClr val="accent4">
            <a:hueOff val="-1814004"/>
            <a:satOff val="-23578"/>
            <a:lumOff val="22353"/>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buNone/>
          </a:pPr>
          <a:r>
            <a:rPr lang="en-US" sz="2000" b="1" kern="1200" cap="none" spc="0" dirty="0">
              <a:ln w="17780" cmpd="sng">
                <a:prstDash val="solid"/>
                <a:miter lim="800000"/>
              </a:ln>
              <a:solidFill>
                <a:srgbClr val="002060"/>
              </a:solidFill>
              <a:effectLst>
                <a:outerShdw blurRad="50800" algn="tl" rotWithShape="0">
                  <a:srgbClr val="000000"/>
                </a:outerShdw>
              </a:effectLst>
            </a:rPr>
            <a:t>W</a:t>
          </a:r>
          <a:r>
            <a:rPr lang="en-US" sz="1600" b="1" kern="1200" cap="none" spc="0" dirty="0">
              <a:ln w="17780" cmpd="sng">
                <a:prstDash val="solid"/>
                <a:miter lim="800000"/>
              </a:ln>
              <a:solidFill>
                <a:srgbClr val="002060"/>
              </a:solidFill>
              <a:effectLst>
                <a:outerShdw blurRad="50800" algn="tl" rotWithShape="0">
                  <a:srgbClr val="000000"/>
                </a:outerShdw>
              </a:effectLst>
            </a:rPr>
            <a:t>EAKNESSES</a:t>
          </a:r>
        </a:p>
        <a:p>
          <a:pPr marL="171450" lvl="1" indent="-171450" algn="l" defTabSz="711200">
            <a:lnSpc>
              <a:spcPct val="90000"/>
            </a:lnSpc>
            <a:spcBef>
              <a:spcPct val="0"/>
            </a:spcBef>
            <a:spcAft>
              <a:spcPct val="15000"/>
            </a:spcAft>
            <a:buChar char="•"/>
          </a:pPr>
          <a:r>
            <a:rPr lang="en-US" sz="1600" b="1" kern="1200" cap="none" spc="0" dirty="0">
              <a:ln w="12700">
                <a:prstDash val="solid"/>
              </a:ln>
              <a:solidFill>
                <a:srgbClr val="002060"/>
              </a:solidFill>
              <a:effectLst>
                <a:outerShdw blurRad="41275" dist="20320" dir="1800000" algn="tl" rotWithShape="0">
                  <a:srgbClr val="000000">
                    <a:alpha val="40000"/>
                  </a:srgbClr>
                </a:outerShdw>
              </a:effectLst>
              <a:latin typeface="+mn-lt"/>
            </a:rPr>
            <a:t>Low export</a:t>
          </a:r>
        </a:p>
        <a:p>
          <a:pPr marL="171450" lvl="1" indent="-171450" algn="l" defTabSz="711200">
            <a:lnSpc>
              <a:spcPct val="90000"/>
            </a:lnSpc>
            <a:spcBef>
              <a:spcPct val="0"/>
            </a:spcBef>
            <a:spcAft>
              <a:spcPct val="15000"/>
            </a:spcAft>
            <a:buChar char="•"/>
          </a:pPr>
          <a:r>
            <a:rPr lang="en-US" sz="1600" b="1" kern="1200" cap="none" spc="0" dirty="0">
              <a:ln w="12700">
                <a:prstDash val="solid"/>
              </a:ln>
              <a:solidFill>
                <a:srgbClr val="002060"/>
              </a:solidFill>
              <a:effectLst>
                <a:outerShdw blurRad="41275" dist="20320" dir="1800000" algn="tl" rotWithShape="0">
                  <a:srgbClr val="000000">
                    <a:alpha val="40000"/>
                  </a:srgbClr>
                </a:outerShdw>
              </a:effectLst>
              <a:latin typeface="+mn-lt"/>
            </a:rPr>
            <a:t>Low GP % </a:t>
          </a:r>
        </a:p>
        <a:p>
          <a:pPr marL="171450" lvl="1" indent="-171450" algn="l" defTabSz="711200">
            <a:lnSpc>
              <a:spcPct val="90000"/>
            </a:lnSpc>
            <a:spcBef>
              <a:spcPct val="0"/>
            </a:spcBef>
            <a:spcAft>
              <a:spcPct val="15000"/>
            </a:spcAft>
            <a:buChar char="•"/>
          </a:pPr>
          <a:r>
            <a:rPr lang="en-US" sz="1600" b="1" kern="1200" cap="none" spc="0" dirty="0">
              <a:ln w="12700">
                <a:prstDash val="solid"/>
              </a:ln>
              <a:solidFill>
                <a:srgbClr val="002060"/>
              </a:solidFill>
              <a:effectLst>
                <a:outerShdw blurRad="41275" dist="20320" dir="1800000" algn="tl" rotWithShape="0">
                  <a:srgbClr val="000000">
                    <a:alpha val="40000"/>
                  </a:srgbClr>
                </a:outerShdw>
              </a:effectLst>
              <a:latin typeface="+mn-lt"/>
            </a:rPr>
            <a:t>High taxation</a:t>
          </a:r>
        </a:p>
        <a:p>
          <a:pPr marL="171450" lvl="1" indent="-171450" algn="l" defTabSz="711200">
            <a:lnSpc>
              <a:spcPct val="90000"/>
            </a:lnSpc>
            <a:spcBef>
              <a:spcPct val="0"/>
            </a:spcBef>
            <a:spcAft>
              <a:spcPct val="15000"/>
            </a:spcAft>
            <a:buChar char="•"/>
          </a:pPr>
          <a:r>
            <a:rPr lang="en-US" sz="1600" b="1" kern="1200" cap="none" spc="0" dirty="0">
              <a:ln w="12700">
                <a:prstDash val="solid"/>
              </a:ln>
              <a:solidFill>
                <a:srgbClr val="002060"/>
              </a:solidFill>
              <a:effectLst>
                <a:outerShdw blurRad="41275" dist="20320" dir="1800000" algn="tl" rotWithShape="0">
                  <a:srgbClr val="000000">
                    <a:alpha val="40000"/>
                  </a:srgbClr>
                </a:outerShdw>
              </a:effectLst>
              <a:latin typeface="+mn-lt"/>
            </a:rPr>
            <a:t>Market penetration</a:t>
          </a:r>
        </a:p>
        <a:p>
          <a:pPr marL="171450" lvl="1" indent="-171450" algn="l" defTabSz="711200">
            <a:lnSpc>
              <a:spcPct val="90000"/>
            </a:lnSpc>
            <a:spcBef>
              <a:spcPct val="0"/>
            </a:spcBef>
            <a:spcAft>
              <a:spcPct val="15000"/>
            </a:spcAft>
            <a:buChar char="•"/>
          </a:pPr>
          <a:r>
            <a:rPr lang="en-US" sz="1600" b="1" kern="1200" cap="none" spc="0" dirty="0">
              <a:ln w="12700">
                <a:prstDash val="solid"/>
              </a:ln>
              <a:solidFill>
                <a:srgbClr val="002060"/>
              </a:solidFill>
              <a:effectLst>
                <a:outerShdw blurRad="41275" dist="20320" dir="1800000" algn="tl" rotWithShape="0">
                  <a:srgbClr val="000000">
                    <a:alpha val="40000"/>
                  </a:srgbClr>
                </a:outerShdw>
              </a:effectLst>
              <a:latin typeface="+mn-lt"/>
            </a:rPr>
            <a:t>Expensive raw material</a:t>
          </a:r>
        </a:p>
      </dsp:txBody>
      <dsp:txXfrm rot="5400000">
        <a:off x="2036705" y="746759"/>
        <a:ext cx="1892814" cy="2240280"/>
      </dsp:txXfrm>
    </dsp:sp>
    <dsp:sp modelId="{5A747FFC-AFF5-437A-9572-81A452E26F90}">
      <dsp:nvSpPr>
        <dsp:cNvPr id="0" name=""/>
        <dsp:cNvSpPr/>
      </dsp:nvSpPr>
      <dsp:spPr>
        <a:xfrm rot="16200000">
          <a:off x="3150987" y="920492"/>
          <a:ext cx="3733800" cy="1892814"/>
        </a:xfrm>
        <a:prstGeom prst="flowChartManualOperation">
          <a:avLst/>
        </a:prstGeom>
        <a:solidFill>
          <a:schemeClr val="accent4">
            <a:hueOff val="-3628008"/>
            <a:satOff val="-47155"/>
            <a:lumOff val="4470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1600" tIns="0" rIns="101600" bIns="0" numCol="1" spcCol="1270" anchor="t" anchorCtr="0">
          <a:noAutofit/>
        </a:bodyPr>
        <a:lstStyle/>
        <a:p>
          <a:pPr marL="0" lvl="0" indent="0" algn="l" defTabSz="800100">
            <a:lnSpc>
              <a:spcPct val="90000"/>
            </a:lnSpc>
            <a:spcBef>
              <a:spcPct val="0"/>
            </a:spcBef>
            <a:spcAft>
              <a:spcPct val="35000"/>
            </a:spcAft>
            <a:buNone/>
          </a:pPr>
          <a:r>
            <a:rPr lang="en-US" sz="1800" b="0" kern="1200" cap="none" spc="0" dirty="0">
              <a:ln w="18415" cmpd="sng">
                <a:prstDash val="solid"/>
              </a:ln>
              <a:solidFill>
                <a:srgbClr val="000000"/>
              </a:solidFill>
              <a:effectLst>
                <a:outerShdw blurRad="63500" dir="3600000" algn="tl" rotWithShape="0">
                  <a:srgbClr val="000000">
                    <a:alpha val="70000"/>
                  </a:srgbClr>
                </a:outerShdw>
              </a:effectLst>
            </a:rPr>
            <a:t>OPPORTUNITY</a:t>
          </a:r>
        </a:p>
        <a:p>
          <a:pPr marL="171450" lvl="1" indent="-171450" algn="l" defTabSz="711200">
            <a:lnSpc>
              <a:spcPct val="90000"/>
            </a:lnSpc>
            <a:spcBef>
              <a:spcPct val="0"/>
            </a:spcBef>
            <a:spcAft>
              <a:spcPct val="15000"/>
            </a:spcAft>
            <a:buChar char="•"/>
          </a:pPr>
          <a:r>
            <a:rPr lang="en-US" sz="1600" b="0" kern="1200" cap="none" spc="0" dirty="0">
              <a:ln w="18415" cmpd="sng">
                <a:prstDash val="solid"/>
              </a:ln>
              <a:solidFill>
                <a:srgbClr val="000000"/>
              </a:solidFill>
              <a:effectLst>
                <a:outerShdw blurRad="63500" dir="3600000" algn="tl" rotWithShape="0">
                  <a:srgbClr val="000000">
                    <a:alpha val="70000"/>
                  </a:srgbClr>
                </a:outerShdw>
              </a:effectLst>
            </a:rPr>
            <a:t>New local market</a:t>
          </a:r>
        </a:p>
        <a:p>
          <a:pPr marL="171450" lvl="1" indent="-171450" algn="l" defTabSz="711200">
            <a:lnSpc>
              <a:spcPct val="90000"/>
            </a:lnSpc>
            <a:spcBef>
              <a:spcPct val="0"/>
            </a:spcBef>
            <a:spcAft>
              <a:spcPct val="15000"/>
            </a:spcAft>
            <a:buChar char="•"/>
          </a:pPr>
          <a:r>
            <a:rPr lang="en-US" sz="1600" b="0" kern="1200" cap="none" spc="0" dirty="0">
              <a:ln w="18415" cmpd="sng">
                <a:prstDash val="solid"/>
              </a:ln>
              <a:solidFill>
                <a:srgbClr val="000000"/>
              </a:solidFill>
              <a:effectLst>
                <a:outerShdw blurRad="63500" dir="3600000" algn="tl" rotWithShape="0">
                  <a:srgbClr val="000000">
                    <a:alpha val="70000"/>
                  </a:srgbClr>
                </a:outerShdw>
              </a:effectLst>
            </a:rPr>
            <a:t>Market trends</a:t>
          </a:r>
        </a:p>
        <a:p>
          <a:pPr marL="171450" lvl="1" indent="-171450" algn="l" defTabSz="711200">
            <a:lnSpc>
              <a:spcPct val="90000"/>
            </a:lnSpc>
            <a:spcBef>
              <a:spcPct val="0"/>
            </a:spcBef>
            <a:spcAft>
              <a:spcPct val="15000"/>
            </a:spcAft>
            <a:buChar char="•"/>
          </a:pPr>
          <a:r>
            <a:rPr lang="en-US" sz="1600" b="0" kern="1200" cap="none" spc="0" dirty="0">
              <a:ln w="18415" cmpd="sng">
                <a:prstDash val="solid"/>
              </a:ln>
              <a:solidFill>
                <a:srgbClr val="000000"/>
              </a:solidFill>
              <a:effectLst>
                <a:outerShdw blurRad="63500" dir="3600000" algn="tl" rotWithShape="0">
                  <a:srgbClr val="000000">
                    <a:alpha val="70000"/>
                  </a:srgbClr>
                </a:outerShdw>
              </a:effectLst>
            </a:rPr>
            <a:t>Means of communication</a:t>
          </a:r>
        </a:p>
        <a:p>
          <a:pPr marL="171450" lvl="1" indent="-171450" algn="l" defTabSz="711200">
            <a:lnSpc>
              <a:spcPct val="90000"/>
            </a:lnSpc>
            <a:spcBef>
              <a:spcPct val="0"/>
            </a:spcBef>
            <a:spcAft>
              <a:spcPct val="15000"/>
            </a:spcAft>
            <a:buChar char="•"/>
          </a:pPr>
          <a:r>
            <a:rPr lang="en-US" sz="1600" b="0" kern="1200" cap="none" spc="0" dirty="0">
              <a:ln w="18415" cmpd="sng">
                <a:prstDash val="solid"/>
              </a:ln>
              <a:solidFill>
                <a:srgbClr val="000000"/>
              </a:solidFill>
              <a:effectLst>
                <a:outerShdw blurRad="63500" dir="3600000" algn="tl" rotWithShape="0">
                  <a:srgbClr val="000000">
                    <a:alpha val="70000"/>
                  </a:srgbClr>
                </a:outerShdw>
              </a:effectLst>
            </a:rPr>
            <a:t>Staff commitment</a:t>
          </a:r>
        </a:p>
        <a:p>
          <a:pPr marL="171450" lvl="1" indent="-171450" algn="l" defTabSz="711200">
            <a:lnSpc>
              <a:spcPct val="90000"/>
            </a:lnSpc>
            <a:spcBef>
              <a:spcPct val="0"/>
            </a:spcBef>
            <a:spcAft>
              <a:spcPct val="15000"/>
            </a:spcAft>
            <a:buChar char="•"/>
          </a:pPr>
          <a:r>
            <a:rPr lang="en-US" sz="1600" b="0" kern="1200" cap="none" spc="0" dirty="0">
              <a:ln w="18415" cmpd="sng">
                <a:prstDash val="solid"/>
              </a:ln>
              <a:solidFill>
                <a:srgbClr val="000000"/>
              </a:solidFill>
              <a:effectLst>
                <a:outerShdw blurRad="63500" dir="3600000" algn="tl" rotWithShape="0">
                  <a:srgbClr val="000000">
                    <a:alpha val="70000"/>
                  </a:srgbClr>
                </a:outerShdw>
              </a:effectLst>
            </a:rPr>
            <a:t>Severe competition</a:t>
          </a:r>
        </a:p>
      </dsp:txBody>
      <dsp:txXfrm rot="5400000">
        <a:off x="4071480" y="746759"/>
        <a:ext cx="1892814" cy="2240280"/>
      </dsp:txXfrm>
    </dsp:sp>
    <dsp:sp modelId="{D8E96AE5-BCAA-400D-A0AD-F1567BA6D846}">
      <dsp:nvSpPr>
        <dsp:cNvPr id="0" name=""/>
        <dsp:cNvSpPr/>
      </dsp:nvSpPr>
      <dsp:spPr>
        <a:xfrm rot="16200000">
          <a:off x="5187692" y="920492"/>
          <a:ext cx="3733800" cy="1892814"/>
        </a:xfrm>
        <a:prstGeom prst="flowChartManualOperation">
          <a:avLst/>
        </a:prstGeom>
        <a:solidFill>
          <a:schemeClr val="accent4">
            <a:hueOff val="-5442012"/>
            <a:satOff val="-70733"/>
            <a:lumOff val="6705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buNone/>
          </a:pPr>
          <a:r>
            <a:rPr lang="en-US" sz="2000" b="1" kern="1200" cap="all" spc="0" dirty="0">
              <a:ln w="9000" cmpd="sng">
                <a:prstDash val="solid"/>
              </a:ln>
              <a:solidFill>
                <a:srgbClr val="FF0000"/>
              </a:solidFill>
              <a:effectLst>
                <a:reflection blurRad="12700" stA="28000" endPos="45000" dist="1000" dir="5400000" sy="-100000" algn="bl" rotWithShape="0"/>
              </a:effectLst>
            </a:rPr>
            <a:t>THREAT</a:t>
          </a:r>
        </a:p>
        <a:p>
          <a:pPr marL="114300" lvl="1" indent="-114300" algn="l" defTabSz="666750">
            <a:lnSpc>
              <a:spcPct val="90000"/>
            </a:lnSpc>
            <a:spcBef>
              <a:spcPct val="0"/>
            </a:spcBef>
            <a:spcAft>
              <a:spcPct val="15000"/>
            </a:spcAft>
            <a:buChar char="•"/>
          </a:pPr>
          <a:r>
            <a:rPr lang="en-US" sz="1500" b="1" kern="1200" cap="none" spc="0" dirty="0">
              <a:ln w="12700">
                <a:prstDash val="solid"/>
              </a:ln>
              <a:solidFill>
                <a:srgbClr val="FF0000"/>
              </a:solidFill>
              <a:effectLst>
                <a:outerShdw blurRad="41275" dist="20320" dir="1800000" algn="tl" rotWithShape="0">
                  <a:srgbClr val="000000">
                    <a:alpha val="40000"/>
                  </a:srgbClr>
                </a:outerShdw>
              </a:effectLst>
            </a:rPr>
            <a:t>Change in laws</a:t>
          </a:r>
        </a:p>
        <a:p>
          <a:pPr marL="114300" lvl="1" indent="-114300" algn="l" defTabSz="666750">
            <a:lnSpc>
              <a:spcPct val="90000"/>
            </a:lnSpc>
            <a:spcBef>
              <a:spcPct val="0"/>
            </a:spcBef>
            <a:spcAft>
              <a:spcPct val="15000"/>
            </a:spcAft>
            <a:buChar char="•"/>
          </a:pPr>
          <a:r>
            <a:rPr lang="en-US" sz="1500" b="1" kern="1200" cap="none" spc="0" dirty="0">
              <a:ln w="12700">
                <a:prstDash val="solid"/>
              </a:ln>
              <a:solidFill>
                <a:srgbClr val="FF0000"/>
              </a:solidFill>
              <a:effectLst>
                <a:outerShdw blurRad="41275" dist="20320" dir="1800000" algn="tl" rotWithShape="0">
                  <a:srgbClr val="000000">
                    <a:alpha val="40000"/>
                  </a:srgbClr>
                </a:outerShdw>
              </a:effectLst>
            </a:rPr>
            <a:t>Highly Fluctuation in exchange rates</a:t>
          </a:r>
        </a:p>
        <a:p>
          <a:pPr marL="114300" lvl="1" indent="-114300" algn="l" defTabSz="666750">
            <a:lnSpc>
              <a:spcPct val="90000"/>
            </a:lnSpc>
            <a:spcBef>
              <a:spcPct val="0"/>
            </a:spcBef>
            <a:spcAft>
              <a:spcPct val="15000"/>
            </a:spcAft>
            <a:buChar char="•"/>
          </a:pPr>
          <a:r>
            <a:rPr lang="en-US" sz="1500" b="1" kern="1200" cap="none" spc="0" dirty="0">
              <a:ln w="12700">
                <a:prstDash val="solid"/>
              </a:ln>
              <a:solidFill>
                <a:srgbClr val="FF0000"/>
              </a:solidFill>
              <a:effectLst>
                <a:outerShdw blurRad="41275" dist="20320" dir="1800000" algn="tl" rotWithShape="0">
                  <a:srgbClr val="000000">
                    <a:alpha val="40000"/>
                  </a:srgbClr>
                </a:outerShdw>
              </a:effectLst>
            </a:rPr>
            <a:t>Emerging competitors</a:t>
          </a:r>
        </a:p>
        <a:p>
          <a:pPr marL="114300" lvl="1" indent="-114300" algn="l" defTabSz="666750">
            <a:lnSpc>
              <a:spcPct val="90000"/>
            </a:lnSpc>
            <a:spcBef>
              <a:spcPct val="0"/>
            </a:spcBef>
            <a:spcAft>
              <a:spcPct val="15000"/>
            </a:spcAft>
            <a:buChar char="•"/>
          </a:pPr>
          <a:r>
            <a:rPr lang="en-US" sz="1500" b="1" kern="1200" cap="none" spc="0" dirty="0">
              <a:ln w="12700">
                <a:prstDash val="solid"/>
              </a:ln>
              <a:solidFill>
                <a:srgbClr val="FF0000"/>
              </a:solidFill>
              <a:effectLst>
                <a:outerShdw blurRad="41275" dist="20320" dir="1800000" algn="tl" rotWithShape="0">
                  <a:srgbClr val="000000">
                    <a:alpha val="40000"/>
                  </a:srgbClr>
                </a:outerShdw>
              </a:effectLst>
            </a:rPr>
            <a:t>Unpredictable economy</a:t>
          </a:r>
        </a:p>
        <a:p>
          <a:pPr marL="114300" lvl="1" indent="-114300" algn="l" defTabSz="666750">
            <a:lnSpc>
              <a:spcPct val="90000"/>
            </a:lnSpc>
            <a:spcBef>
              <a:spcPct val="0"/>
            </a:spcBef>
            <a:spcAft>
              <a:spcPct val="15000"/>
            </a:spcAft>
            <a:buChar char="•"/>
          </a:pPr>
          <a:r>
            <a:rPr lang="en-US" sz="1500" b="1" kern="1200" cap="none" spc="0" dirty="0">
              <a:ln w="12700">
                <a:prstDash val="solid"/>
              </a:ln>
              <a:solidFill>
                <a:srgbClr val="FF0000"/>
              </a:solidFill>
              <a:effectLst>
                <a:outerShdw blurRad="41275" dist="20320" dir="1800000" algn="tl" rotWithShape="0">
                  <a:srgbClr val="000000">
                    <a:alpha val="40000"/>
                  </a:srgbClr>
                </a:outerShdw>
              </a:effectLst>
            </a:rPr>
            <a:t>IT obsolescence</a:t>
          </a:r>
        </a:p>
        <a:p>
          <a:pPr marL="171450" lvl="1" indent="-171450" algn="l" defTabSz="711200">
            <a:lnSpc>
              <a:spcPct val="90000"/>
            </a:lnSpc>
            <a:spcBef>
              <a:spcPct val="0"/>
            </a:spcBef>
            <a:spcAft>
              <a:spcPct val="15000"/>
            </a:spcAft>
            <a:buChar char="•"/>
          </a:pPr>
          <a:endParaRPr lang="en-US" sz="1600" b="1" kern="12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sp:txBody>
      <dsp:txXfrm rot="5400000">
        <a:off x="6108185" y="746759"/>
        <a:ext cx="1892814" cy="22402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C0C38-52DD-4C96-A2DB-FB4520F96BAD}">
      <dsp:nvSpPr>
        <dsp:cNvPr id="0" name=""/>
        <dsp:cNvSpPr/>
      </dsp:nvSpPr>
      <dsp:spPr>
        <a:xfrm>
          <a:off x="0" y="0"/>
          <a:ext cx="7924800" cy="1446880"/>
        </a:xfrm>
        <a:prstGeom prst="rect">
          <a:avLst/>
        </a:prstGeom>
        <a:solidFill>
          <a:srgbClr val="009999"/>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t" anchorCtr="0">
          <a:noAutofit/>
        </a:bodyPr>
        <a:lstStyle/>
        <a:p>
          <a:pPr marL="0" lvl="0" indent="0" algn="l" defTabSz="1422400">
            <a:lnSpc>
              <a:spcPct val="90000"/>
            </a:lnSpc>
            <a:spcBef>
              <a:spcPct val="0"/>
            </a:spcBef>
            <a:spcAft>
              <a:spcPct val="35000"/>
            </a:spcAft>
            <a:buNone/>
          </a:pPr>
          <a:r>
            <a:rPr lang="en-US" sz="3200" i="1" kern="1200" dirty="0">
              <a:solidFill>
                <a:schemeClr val="bg1"/>
              </a:solidFill>
            </a:rPr>
            <a:t>We have performed major CSR activities during the year…like</a:t>
          </a:r>
        </a:p>
      </dsp:txBody>
      <dsp:txXfrm>
        <a:off x="0" y="0"/>
        <a:ext cx="7924800" cy="1446880"/>
      </dsp:txXfrm>
    </dsp:sp>
    <dsp:sp modelId="{CDB1887A-110B-4749-87D0-BABBB2316E23}">
      <dsp:nvSpPr>
        <dsp:cNvPr id="0" name=""/>
        <dsp:cNvSpPr/>
      </dsp:nvSpPr>
      <dsp:spPr>
        <a:xfrm>
          <a:off x="0" y="1283005"/>
          <a:ext cx="7924800" cy="2596490"/>
        </a:xfrm>
        <a:prstGeom prst="rect">
          <a:avLst/>
        </a:prstGeom>
        <a:solidFill>
          <a:srgbClr val="0000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baseline="0" dirty="0">
              <a:solidFill>
                <a:schemeClr val="bg1"/>
              </a:solidFill>
            </a:rPr>
            <a:t>Quality food to our staff at subsidize rates</a:t>
          </a:r>
        </a:p>
        <a:p>
          <a:pPr marL="228600" lvl="1" indent="-228600" algn="l" defTabSz="889000">
            <a:lnSpc>
              <a:spcPct val="90000"/>
            </a:lnSpc>
            <a:spcBef>
              <a:spcPct val="0"/>
            </a:spcBef>
            <a:spcAft>
              <a:spcPct val="15000"/>
            </a:spcAft>
            <a:buChar char="•"/>
          </a:pPr>
          <a:r>
            <a:rPr lang="en-US" sz="2000" kern="1200" baseline="0" dirty="0">
              <a:solidFill>
                <a:schemeClr val="bg1"/>
              </a:solidFill>
            </a:rPr>
            <a:t>Free medical camps for employees and native populations</a:t>
          </a:r>
        </a:p>
        <a:p>
          <a:pPr marL="228600" lvl="1" indent="-228600" algn="l" defTabSz="889000">
            <a:lnSpc>
              <a:spcPct val="90000"/>
            </a:lnSpc>
            <a:spcBef>
              <a:spcPct val="0"/>
            </a:spcBef>
            <a:spcAft>
              <a:spcPct val="15000"/>
            </a:spcAft>
            <a:buChar char="•"/>
          </a:pPr>
          <a:r>
            <a:rPr lang="en-US" sz="2000" kern="1200" baseline="0" dirty="0">
              <a:solidFill>
                <a:schemeClr val="bg1"/>
              </a:solidFill>
            </a:rPr>
            <a:t>Scholarships to talented children of the staff</a:t>
          </a:r>
        </a:p>
        <a:p>
          <a:pPr marL="228600" lvl="1" indent="-228600" algn="l" defTabSz="889000">
            <a:lnSpc>
              <a:spcPct val="90000"/>
            </a:lnSpc>
            <a:spcBef>
              <a:spcPct val="0"/>
            </a:spcBef>
            <a:spcAft>
              <a:spcPct val="15000"/>
            </a:spcAft>
            <a:buChar char="•"/>
          </a:pPr>
          <a:r>
            <a:rPr lang="en-US" sz="2000" kern="1200" baseline="0" dirty="0">
              <a:solidFill>
                <a:schemeClr val="bg1"/>
              </a:solidFill>
            </a:rPr>
            <a:t>Sports tournaments</a:t>
          </a:r>
        </a:p>
        <a:p>
          <a:pPr marL="228600" lvl="1" indent="-228600" algn="l" defTabSz="889000">
            <a:lnSpc>
              <a:spcPct val="90000"/>
            </a:lnSpc>
            <a:spcBef>
              <a:spcPct val="0"/>
            </a:spcBef>
            <a:spcAft>
              <a:spcPct val="15000"/>
            </a:spcAft>
            <a:buChar char="•"/>
          </a:pPr>
          <a:r>
            <a:rPr lang="en-US" sz="2000" kern="1200" baseline="0" dirty="0" err="1">
              <a:solidFill>
                <a:schemeClr val="bg1"/>
              </a:solidFill>
            </a:rPr>
            <a:t>Aftari</a:t>
          </a:r>
          <a:r>
            <a:rPr lang="en-US" sz="2000" kern="1200" baseline="0" dirty="0">
              <a:solidFill>
                <a:schemeClr val="bg1"/>
              </a:solidFill>
            </a:rPr>
            <a:t> in </a:t>
          </a:r>
          <a:r>
            <a:rPr lang="en-US" sz="2000" kern="1200" baseline="0" dirty="0" err="1">
              <a:solidFill>
                <a:schemeClr val="bg1"/>
              </a:solidFill>
            </a:rPr>
            <a:t>ramazan</a:t>
          </a:r>
          <a:r>
            <a:rPr lang="en-US" sz="2000" kern="1200" baseline="0" dirty="0">
              <a:solidFill>
                <a:schemeClr val="bg1"/>
              </a:solidFill>
            </a:rPr>
            <a:t> </a:t>
          </a:r>
          <a:r>
            <a:rPr lang="en-US" sz="2000" kern="1200" baseline="0" dirty="0" err="1">
              <a:solidFill>
                <a:schemeClr val="bg1"/>
              </a:solidFill>
            </a:rPr>
            <a:t>mubarak</a:t>
          </a:r>
          <a:endParaRPr lang="en-US" sz="2000" kern="1200" baseline="0" dirty="0">
            <a:solidFill>
              <a:schemeClr val="bg1"/>
            </a:solidFill>
          </a:endParaRPr>
        </a:p>
        <a:p>
          <a:pPr marL="228600" lvl="1" indent="-228600" algn="l" defTabSz="889000">
            <a:lnSpc>
              <a:spcPct val="90000"/>
            </a:lnSpc>
            <a:spcBef>
              <a:spcPct val="0"/>
            </a:spcBef>
            <a:spcAft>
              <a:spcPct val="15000"/>
            </a:spcAft>
            <a:buChar char="•"/>
          </a:pPr>
          <a:r>
            <a:rPr lang="en-US" sz="2000" kern="1200" baseline="0" dirty="0">
              <a:solidFill>
                <a:schemeClr val="bg1"/>
              </a:solidFill>
            </a:rPr>
            <a:t>Tree plantation campaign</a:t>
          </a:r>
        </a:p>
        <a:p>
          <a:pPr marL="228600" lvl="1" indent="-228600" algn="l" defTabSz="889000">
            <a:lnSpc>
              <a:spcPct val="90000"/>
            </a:lnSpc>
            <a:spcBef>
              <a:spcPct val="0"/>
            </a:spcBef>
            <a:spcAft>
              <a:spcPct val="15000"/>
            </a:spcAft>
            <a:buChar char="•"/>
          </a:pPr>
          <a:r>
            <a:rPr lang="en-US" sz="2000" kern="1200" baseline="0" dirty="0">
              <a:solidFill>
                <a:schemeClr val="bg1"/>
              </a:solidFill>
            </a:rPr>
            <a:t>Special insurance coverage</a:t>
          </a:r>
        </a:p>
      </dsp:txBody>
      <dsp:txXfrm>
        <a:off x="0" y="1283005"/>
        <a:ext cx="7924800" cy="25964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32D0F-BA6D-41FB-A480-90788D60CD5B}">
      <dsp:nvSpPr>
        <dsp:cNvPr id="0" name=""/>
        <dsp:cNvSpPr/>
      </dsp:nvSpPr>
      <dsp:spPr>
        <a:xfrm>
          <a:off x="4479527" y="275364"/>
          <a:ext cx="1408379" cy="1408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rtl="0">
            <a:lnSpc>
              <a:spcPct val="90000"/>
            </a:lnSpc>
            <a:spcBef>
              <a:spcPct val="0"/>
            </a:spcBef>
            <a:spcAft>
              <a:spcPct val="35000"/>
            </a:spcAft>
            <a:buNone/>
          </a:pPr>
          <a:r>
            <a:rPr lang="en-US" sz="2300" kern="1200" dirty="0">
              <a:solidFill>
                <a:srgbClr val="002060"/>
              </a:solidFill>
            </a:rPr>
            <a:t>Corporate matters</a:t>
          </a:r>
        </a:p>
      </dsp:txBody>
      <dsp:txXfrm>
        <a:off x="4479527" y="275364"/>
        <a:ext cx="1408379" cy="1408379"/>
      </dsp:txXfrm>
    </dsp:sp>
    <dsp:sp modelId="{9E040857-D0A7-4E9A-99F7-7BDBCAA9E9EE}">
      <dsp:nvSpPr>
        <dsp:cNvPr id="0" name=""/>
        <dsp:cNvSpPr/>
      </dsp:nvSpPr>
      <dsp:spPr>
        <a:xfrm>
          <a:off x="2336718" y="-1096"/>
          <a:ext cx="3327563" cy="3327563"/>
        </a:xfrm>
        <a:prstGeom prst="circularArrow">
          <a:avLst>
            <a:gd name="adj1" fmla="val 8253"/>
            <a:gd name="adj2" fmla="val 576530"/>
            <a:gd name="adj3" fmla="val 2961964"/>
            <a:gd name="adj4" fmla="val 52990"/>
            <a:gd name="adj5" fmla="val 962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C4B271-1DA7-4984-9A2C-44C7DC7328C2}">
      <dsp:nvSpPr>
        <dsp:cNvPr id="0" name=""/>
        <dsp:cNvSpPr/>
      </dsp:nvSpPr>
      <dsp:spPr>
        <a:xfrm>
          <a:off x="3296310" y="2324757"/>
          <a:ext cx="1408379" cy="1408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rtl="0">
            <a:lnSpc>
              <a:spcPct val="90000"/>
            </a:lnSpc>
            <a:spcBef>
              <a:spcPct val="0"/>
            </a:spcBef>
            <a:spcAft>
              <a:spcPct val="35000"/>
            </a:spcAft>
            <a:buNone/>
          </a:pPr>
          <a:r>
            <a:rPr lang="en-US" sz="2300" kern="1200" dirty="0">
              <a:solidFill>
                <a:srgbClr val="002060"/>
              </a:solidFill>
            </a:rPr>
            <a:t>General queries</a:t>
          </a:r>
        </a:p>
      </dsp:txBody>
      <dsp:txXfrm>
        <a:off x="3296310" y="2324757"/>
        <a:ext cx="1408379" cy="1408379"/>
      </dsp:txXfrm>
    </dsp:sp>
    <dsp:sp modelId="{DD00A2FE-2D4E-42FA-A931-314F8E2434C7}">
      <dsp:nvSpPr>
        <dsp:cNvPr id="0" name=""/>
        <dsp:cNvSpPr/>
      </dsp:nvSpPr>
      <dsp:spPr>
        <a:xfrm>
          <a:off x="2336718" y="-1096"/>
          <a:ext cx="3327563" cy="3327563"/>
        </a:xfrm>
        <a:prstGeom prst="circularArrow">
          <a:avLst>
            <a:gd name="adj1" fmla="val 8253"/>
            <a:gd name="adj2" fmla="val 576530"/>
            <a:gd name="adj3" fmla="val 10170480"/>
            <a:gd name="adj4" fmla="val 7261506"/>
            <a:gd name="adj5" fmla="val 962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C92EA3-7384-40D7-9D24-6239F47D4F0B}">
      <dsp:nvSpPr>
        <dsp:cNvPr id="0" name=""/>
        <dsp:cNvSpPr/>
      </dsp:nvSpPr>
      <dsp:spPr>
        <a:xfrm>
          <a:off x="2113093" y="275364"/>
          <a:ext cx="1408379" cy="1408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rgbClr val="002060"/>
              </a:solidFill>
            </a:rPr>
            <a:t>Financial Issues</a:t>
          </a:r>
        </a:p>
      </dsp:txBody>
      <dsp:txXfrm>
        <a:off x="2113093" y="275364"/>
        <a:ext cx="1408379" cy="1408379"/>
      </dsp:txXfrm>
    </dsp:sp>
    <dsp:sp modelId="{A82EDD13-FB83-4A70-9A28-7F7E356AEDB9}">
      <dsp:nvSpPr>
        <dsp:cNvPr id="0" name=""/>
        <dsp:cNvSpPr/>
      </dsp:nvSpPr>
      <dsp:spPr>
        <a:xfrm>
          <a:off x="2336718" y="-1096"/>
          <a:ext cx="3327563" cy="3327563"/>
        </a:xfrm>
        <a:prstGeom prst="circularArrow">
          <a:avLst>
            <a:gd name="adj1" fmla="val 8253"/>
            <a:gd name="adj2" fmla="val 576530"/>
            <a:gd name="adj3" fmla="val 16854955"/>
            <a:gd name="adj4" fmla="val 14968515"/>
            <a:gd name="adj5" fmla="val 962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649F3D-AE8D-468F-BBCF-8124FAF103C9}" type="datetimeFigureOut">
              <a:rPr lang="en-US" smtClean="0"/>
              <a:pPr/>
              <a:t>11/7/2024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E443B-CCDA-4601-B755-D495B8815CA1}" type="slidenum">
              <a:rPr lang="en-US" smtClean="0"/>
              <a:pPr/>
              <a:t>‹#›</a:t>
            </a:fld>
            <a:endParaRPr lang="en-US"/>
          </a:p>
        </p:txBody>
      </p:sp>
    </p:spTree>
    <p:extLst>
      <p:ext uri="{BB962C8B-B14F-4D97-AF65-F5344CB8AC3E}">
        <p14:creationId xmlns:p14="http://schemas.microsoft.com/office/powerpoint/2010/main" val="967881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8E443B-CCDA-4601-B755-D495B8815CA1}" type="slidenum">
              <a:rPr lang="en-US" smtClean="0"/>
              <a:pPr/>
              <a:t>1</a:t>
            </a:fld>
            <a:endParaRPr lang="en-US"/>
          </a:p>
        </p:txBody>
      </p:sp>
    </p:spTree>
    <p:extLst>
      <p:ext uri="{BB962C8B-B14F-4D97-AF65-F5344CB8AC3E}">
        <p14:creationId xmlns:p14="http://schemas.microsoft.com/office/powerpoint/2010/main" val="1003417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8E443B-CCDA-4601-B755-D495B8815CA1}" type="slidenum">
              <a:rPr lang="en-US" smtClean="0"/>
              <a:pPr/>
              <a:t>2</a:t>
            </a:fld>
            <a:endParaRPr lang="en-US"/>
          </a:p>
        </p:txBody>
      </p:sp>
    </p:spTree>
    <p:extLst>
      <p:ext uri="{BB962C8B-B14F-4D97-AF65-F5344CB8AC3E}">
        <p14:creationId xmlns:p14="http://schemas.microsoft.com/office/powerpoint/2010/main" val="643640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8E443B-CCDA-4601-B755-D495B8815CA1}" type="slidenum">
              <a:rPr lang="en-US" smtClean="0"/>
              <a:pPr/>
              <a:t>13</a:t>
            </a:fld>
            <a:endParaRPr lang="en-US"/>
          </a:p>
        </p:txBody>
      </p:sp>
    </p:spTree>
    <p:extLst>
      <p:ext uri="{BB962C8B-B14F-4D97-AF65-F5344CB8AC3E}">
        <p14:creationId xmlns:p14="http://schemas.microsoft.com/office/powerpoint/2010/main" val="1874339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spcBef>
                <a:spcPct val="0"/>
              </a:spcBef>
              <a:buClrTx/>
              <a:buSzTx/>
              <a:buFontTx/>
              <a:buNone/>
              <a:defRPr/>
            </a:pPr>
            <a:endParaRPr kumimoji="1" lang="en-US" sz="2400">
              <a:solidFill>
                <a:schemeClr val="tx1"/>
              </a:solidFill>
              <a:latin typeface="Times New Roman" charset="0"/>
            </a:endParaRPr>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defRPr/>
            </a:pPr>
            <a:endParaRPr kumimoji="1" lang="en-US" sz="2400">
              <a:solidFill>
                <a:schemeClr val="tx1"/>
              </a:solidFill>
              <a:latin typeface="Times New Roman" charset="0"/>
            </a:endParaRPr>
          </a:p>
        </p:txBody>
      </p:sp>
      <p:grpSp>
        <p:nvGrpSpPr>
          <p:cNvPr id="6" name="Group 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pPr>
                <a:defRPr/>
              </a:pPr>
              <a:endParaRPr lang="en-US"/>
            </a:p>
          </p:txBody>
        </p:sp>
        <p:sp>
          <p:nvSpPr>
            <p:cNvPr id="8" name="AutoShape 7"/>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pPr>
                <a:defRPr/>
              </a:pPr>
              <a:endParaRPr lang="en-US"/>
            </a:p>
          </p:txBody>
        </p:sp>
      </p:grpSp>
      <p:sp>
        <p:nvSpPr>
          <p:cNvPr id="4100"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410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
        <p:nvSpPr>
          <p:cNvPr id="9" name="Rectangle 8"/>
          <p:cNvSpPr>
            <a:spLocks noGrp="1" noChangeArrowheads="1"/>
          </p:cNvSpPr>
          <p:nvPr>
            <p:ph type="dt" sz="quarter" idx="10"/>
          </p:nvPr>
        </p:nvSpPr>
        <p:spPr>
          <a:xfrm>
            <a:off x="2667000" y="6553200"/>
            <a:ext cx="1905000" cy="304800"/>
          </a:xfrm>
        </p:spPr>
        <p:txBody>
          <a:bodyPr/>
          <a:lstStyle>
            <a:lvl1pPr>
              <a:defRPr smtClean="0">
                <a:solidFill>
                  <a:schemeClr val="bg1"/>
                </a:solidFill>
              </a:defRPr>
            </a:lvl1pPr>
          </a:lstStyle>
          <a:p>
            <a:pPr>
              <a:defRPr/>
            </a:pPr>
            <a:endParaRPr lang="en-US"/>
          </a:p>
        </p:txBody>
      </p:sp>
      <p:sp>
        <p:nvSpPr>
          <p:cNvPr id="10" name="Rectangle 9"/>
          <p:cNvSpPr>
            <a:spLocks noGrp="1" noChangeArrowheads="1"/>
          </p:cNvSpPr>
          <p:nvPr>
            <p:ph type="ftr" sz="quarter" idx="11"/>
          </p:nvPr>
        </p:nvSpPr>
        <p:spPr>
          <a:xfrm>
            <a:off x="5195888" y="6553200"/>
            <a:ext cx="3279775" cy="304800"/>
          </a:xfrm>
        </p:spPr>
        <p:txBody>
          <a:bodyPr/>
          <a:lstStyle>
            <a:lvl1pPr algn="r">
              <a:defRPr smtClean="0"/>
            </a:lvl1pPr>
          </a:lstStyle>
          <a:p>
            <a:pPr>
              <a:defRPr/>
            </a:pPr>
            <a:endParaRPr lang="en-US"/>
          </a:p>
        </p:txBody>
      </p:sp>
      <p:sp>
        <p:nvSpPr>
          <p:cNvPr id="11" name="Rectangle 10"/>
          <p:cNvSpPr>
            <a:spLocks noGrp="1" noChangeArrowheads="1"/>
          </p:cNvSpPr>
          <p:nvPr>
            <p:ph type="sldNum" sz="quarter" idx="12"/>
          </p:nvPr>
        </p:nvSpPr>
        <p:spPr>
          <a:xfrm>
            <a:off x="9525" y="6359525"/>
            <a:ext cx="587375" cy="488950"/>
          </a:xfrm>
        </p:spPr>
        <p:txBody>
          <a:bodyPr anchorCtr="0"/>
          <a:lstStyle>
            <a:lvl1pPr>
              <a:defRPr smtClean="0"/>
            </a:lvl1pPr>
          </a:lstStyle>
          <a:p>
            <a:pPr>
              <a:defRPr/>
            </a:pPr>
            <a:fld id="{9F0B84CF-2F60-49D7-A620-57356662EE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49E3919-089B-41E1-A5D7-66E95C9312D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A75C859C-81B9-4452-8D91-242F5D4B939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a:t>Click to edit Master title style</a:t>
            </a:r>
          </a:p>
        </p:txBody>
      </p:sp>
      <p:sp>
        <p:nvSpPr>
          <p:cNvPr id="3" name="Chart Placeholder 2"/>
          <p:cNvSpPr>
            <a:spLocks noGrp="1"/>
          </p:cNvSpPr>
          <p:nvPr>
            <p:ph type="chart" sz="half" idx="1"/>
          </p:nvPr>
        </p:nvSpPr>
        <p:spPr>
          <a:xfrm>
            <a:off x="914400" y="2362200"/>
            <a:ext cx="3924300" cy="3733800"/>
          </a:xfrm>
        </p:spPr>
        <p:txBody>
          <a:bodyPr/>
          <a:lstStyle/>
          <a:p>
            <a:pPr lvl="0"/>
            <a:endParaRPr lang="en-US" noProof="0"/>
          </a:p>
        </p:txBody>
      </p:sp>
      <p:sp>
        <p:nvSpPr>
          <p:cNvPr id="4" name="Text Placeholder 3"/>
          <p:cNvSpPr>
            <a:spLocks noGrp="1"/>
          </p:cNvSpPr>
          <p:nvPr>
            <p:ph type="body" sz="half" idx="2"/>
          </p:nvPr>
        </p:nvSpPr>
        <p:spPr>
          <a:xfrm>
            <a:off x="4991100" y="2362200"/>
            <a:ext cx="39243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D41C39AC-3649-44B2-953D-9E23F5DD40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2332706-024A-46D3-B485-5DDE1CCCB8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303B832-A168-43B9-9090-69EB152A3E4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1DDD0D1-FFEE-464C-8ADC-C0092D1C3D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7B4A30BA-8F5D-489E-A031-A830E6C69E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3CBF75E5-7A05-40FF-904E-1B44C0B5367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C388D4EF-C3A1-417F-89F1-EC743E69121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A20A6E5-BFA7-48C1-899A-F2DC2FA491A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9D50BC1-1998-4632-9E85-E29B35935C5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3200400" cy="6858000"/>
            <a:chOff x="0" y="0"/>
            <a:chExt cx="2016" cy="4320"/>
          </a:xfrm>
        </p:grpSpPr>
        <p:sp>
          <p:nvSpPr>
            <p:cNvPr id="3075"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3076"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pPr>
                <a:defRPr/>
              </a:pPr>
              <a:endParaRPr lang="en-US"/>
            </a:p>
          </p:txBody>
        </p:sp>
      </p:grpSp>
      <p:sp>
        <p:nvSpPr>
          <p:cNvPr id="3077"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defRPr/>
            </a:pPr>
            <a:endParaRPr kumimoji="1" lang="en-US" sz="2400">
              <a:solidFill>
                <a:schemeClr val="tx1"/>
              </a:solidFill>
              <a:latin typeface="Times New Roman" charset="0"/>
            </a:endParaRPr>
          </a:p>
        </p:txBody>
      </p:sp>
      <p:sp>
        <p:nvSpPr>
          <p:cNvPr id="4100" name="Rectangle 6"/>
          <p:cNvSpPr>
            <a:spLocks noGrp="1" noChangeArrowheads="1"/>
          </p:cNvSpPr>
          <p:nvPr>
            <p:ph type="title"/>
          </p:nvPr>
        </p:nvSpPr>
        <p:spPr bwMode="auto">
          <a:xfrm>
            <a:off x="914400" y="762000"/>
            <a:ext cx="8001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101" name="Rectangle 7"/>
          <p:cNvSpPr>
            <a:spLocks noGrp="1" noChangeArrowheads="1"/>
          </p:cNvSpPr>
          <p:nvPr>
            <p:ph type="body" idx="1"/>
          </p:nvPr>
        </p:nvSpPr>
        <p:spPr bwMode="auto">
          <a:xfrm>
            <a:off x="914400" y="236220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80"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spcBef>
                <a:spcPct val="0"/>
              </a:spcBef>
              <a:buClrTx/>
              <a:buSzTx/>
              <a:buFontTx/>
              <a:buNone/>
              <a:defRPr sz="1400" smtClean="0">
                <a:solidFill>
                  <a:schemeClr val="tx1"/>
                </a:solidFill>
              </a:defRPr>
            </a:lvl1pPr>
          </a:lstStyle>
          <a:p>
            <a:pPr>
              <a:defRPr/>
            </a:pPr>
            <a:endParaRPr lang="en-US"/>
          </a:p>
        </p:txBody>
      </p:sp>
      <p:sp>
        <p:nvSpPr>
          <p:cNvPr id="3081"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spcBef>
                <a:spcPct val="0"/>
              </a:spcBef>
              <a:buClrTx/>
              <a:buSzTx/>
              <a:buFontTx/>
              <a:buNone/>
              <a:defRPr sz="1400" smtClean="0">
                <a:solidFill>
                  <a:schemeClr val="tx1"/>
                </a:solidFill>
              </a:defRPr>
            </a:lvl1pPr>
          </a:lstStyle>
          <a:p>
            <a:pPr>
              <a:defRPr/>
            </a:pPr>
            <a:endParaRPr lang="en-US"/>
          </a:p>
        </p:txBody>
      </p:sp>
      <p:sp>
        <p:nvSpPr>
          <p:cNvPr id="3082"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spcBef>
                <a:spcPct val="0"/>
              </a:spcBef>
              <a:buClrTx/>
              <a:buSzTx/>
              <a:buFontTx/>
              <a:buNone/>
              <a:defRPr sz="2600" b="1" smtClean="0">
                <a:solidFill>
                  <a:schemeClr val="bg1"/>
                </a:solidFill>
              </a:defRPr>
            </a:lvl1pPr>
          </a:lstStyle>
          <a:p>
            <a:pPr>
              <a:defRPr/>
            </a:pPr>
            <a:fld id="{0F02C9A4-947F-430F-973C-50DE3537F5D8}" type="slidenum">
              <a:rPr lang="en-US"/>
              <a:pPr>
                <a:defRPr/>
              </a:pPr>
              <a:t>‹#›</a:t>
            </a:fld>
            <a:endParaRPr lang="en-US"/>
          </a:p>
        </p:txBody>
      </p:sp>
      <p:grpSp>
        <p:nvGrpSpPr>
          <p:cNvPr id="4105" name="Group 11"/>
          <p:cNvGrpSpPr>
            <a:grpSpLocks/>
          </p:cNvGrpSpPr>
          <p:nvPr/>
        </p:nvGrpSpPr>
        <p:grpSpPr bwMode="auto">
          <a:xfrm>
            <a:off x="228600" y="1981200"/>
            <a:ext cx="7391400" cy="319088"/>
            <a:chOff x="144" y="1248"/>
            <a:chExt cx="4656" cy="201"/>
          </a:xfrm>
        </p:grpSpPr>
        <p:sp>
          <p:nvSpPr>
            <p:cNvPr id="3084"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pPr>
                <a:defRPr/>
              </a:pPr>
              <a:endParaRPr lang="en-US"/>
            </a:p>
          </p:txBody>
        </p:sp>
        <p:sp>
          <p:nvSpPr>
            <p:cNvPr id="3085"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8.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4724400" y="3200400"/>
            <a:ext cx="3606800" cy="1549400"/>
          </a:xfrm>
        </p:spPr>
        <p:txBody>
          <a:bodyPr/>
          <a:lstStyle/>
          <a:p>
            <a:pPr eaLnBrk="1" hangingPunct="1"/>
            <a:endParaRPr lang="en-US" dirty="0"/>
          </a:p>
          <a:p>
            <a:pPr eaLnBrk="1" hangingPunct="1"/>
            <a:endParaRPr lang="en-US" b="1" i="1" dirty="0">
              <a:latin typeface="Bodoni MT Condensed" pitchFamily="18" charset="0"/>
            </a:endParaRPr>
          </a:p>
          <a:p>
            <a:pPr marL="122238" algn="ctr" eaLnBrk="1" hangingPunct="1"/>
            <a:r>
              <a:rPr lang="en-US" b="1" i="1" dirty="0">
                <a:solidFill>
                  <a:srgbClr val="000000"/>
                </a:solidFill>
                <a:latin typeface="Bodoni MT Condensed" pitchFamily="18" charset="0"/>
              </a:rPr>
              <a:t>Corporate Briefing Session for the Year 2023-2024</a:t>
            </a:r>
          </a:p>
        </p:txBody>
      </p:sp>
      <p:sp>
        <p:nvSpPr>
          <p:cNvPr id="6147" name="Rectangle 2"/>
          <p:cNvSpPr>
            <a:spLocks noGrp="1" noChangeArrowheads="1"/>
          </p:cNvSpPr>
          <p:nvPr>
            <p:ph type="ctrTitle" sz="quarter"/>
          </p:nvPr>
        </p:nvSpPr>
        <p:spPr/>
        <p:txBody>
          <a:bodyPr/>
          <a:lstStyle/>
          <a:p>
            <a:pPr eaLnBrk="1" hangingPunct="1"/>
            <a:r>
              <a:rPr lang="en-US" dirty="0"/>
              <a:t>         AHMAD HASSAN TEXTILE MILLS LTD</a:t>
            </a:r>
          </a:p>
        </p:txBody>
      </p:sp>
      <p:pic>
        <p:nvPicPr>
          <p:cNvPr id="6148" name="Picture 5" descr="骸髀¸"/>
          <p:cNvPicPr>
            <a:picLocks noChangeAspect="1" noChangeArrowheads="1"/>
          </p:cNvPicPr>
          <p:nvPr/>
        </p:nvPicPr>
        <p:blipFill>
          <a:blip r:embed="rId3" cstate="print"/>
          <a:srcRect/>
          <a:stretch>
            <a:fillRect/>
          </a:stretch>
        </p:blipFill>
        <p:spPr bwMode="auto">
          <a:xfrm>
            <a:off x="1219200" y="1447800"/>
            <a:ext cx="914400" cy="914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9F0B84CF-2F60-49D7-A620-57356662EE84}"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chor="ctr"/>
          <a:lstStyle/>
          <a:p>
            <a:pPr eaLnBrk="1" hangingPunct="1"/>
            <a:r>
              <a:rPr lang="en-US" dirty="0">
                <a:solidFill>
                  <a:srgbClr val="002060"/>
                </a:solidFill>
              </a:rPr>
              <a:t>KEY FINANCIAL INDICATORS…</a:t>
            </a:r>
          </a:p>
        </p:txBody>
      </p:sp>
      <p:sp>
        <p:nvSpPr>
          <p:cNvPr id="15363" name="Rectangle 3"/>
          <p:cNvSpPr>
            <a:spLocks noGrp="1" noChangeArrowheads="1"/>
          </p:cNvSpPr>
          <p:nvPr>
            <p:ph idx="1"/>
          </p:nvPr>
        </p:nvSpPr>
        <p:spPr>
          <a:xfrm>
            <a:off x="914400" y="2362200"/>
            <a:ext cx="8001000" cy="4114800"/>
          </a:xfrm>
        </p:spPr>
        <p:txBody>
          <a:bodyPr/>
          <a:lstStyle/>
          <a:p>
            <a:pPr eaLnBrk="1" hangingPunct="1">
              <a:buFont typeface="Wingdings" pitchFamily="2" charset="2"/>
              <a:buNone/>
            </a:pPr>
            <a:endParaRPr lang="en-US" dirty="0">
              <a:latin typeface="Impact" pitchFamily="34" charset="0"/>
            </a:endParaRPr>
          </a:p>
          <a:p>
            <a:pPr eaLnBrk="1" hangingPunct="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08338442"/>
              </p:ext>
            </p:extLst>
          </p:nvPr>
        </p:nvGraphicFramePr>
        <p:xfrm>
          <a:off x="2286000" y="2514600"/>
          <a:ext cx="4876801" cy="3849706"/>
        </p:xfrm>
        <a:graphic>
          <a:graphicData uri="http://schemas.openxmlformats.org/drawingml/2006/table">
            <a:tbl>
              <a:tblPr firstRow="1" bandRow="1">
                <a:tableStyleId>{5C22544A-7EE6-4342-B048-85BDC9FD1C3A}</a:tableStyleId>
              </a:tblPr>
              <a:tblGrid>
                <a:gridCol w="2891855">
                  <a:extLst>
                    <a:ext uri="{9D8B030D-6E8A-4147-A177-3AD203B41FA5}">
                      <a16:colId xmlns:a16="http://schemas.microsoft.com/office/drawing/2014/main" val="20000"/>
                    </a:ext>
                  </a:extLst>
                </a:gridCol>
                <a:gridCol w="992473">
                  <a:extLst>
                    <a:ext uri="{9D8B030D-6E8A-4147-A177-3AD203B41FA5}">
                      <a16:colId xmlns:a16="http://schemas.microsoft.com/office/drawing/2014/main" val="20001"/>
                    </a:ext>
                  </a:extLst>
                </a:gridCol>
                <a:gridCol w="992473">
                  <a:extLst>
                    <a:ext uri="{9D8B030D-6E8A-4147-A177-3AD203B41FA5}">
                      <a16:colId xmlns:a16="http://schemas.microsoft.com/office/drawing/2014/main" val="20002"/>
                    </a:ext>
                  </a:extLst>
                </a:gridCol>
              </a:tblGrid>
              <a:tr h="457202">
                <a:tc>
                  <a:txBody>
                    <a:bodyPr/>
                    <a:lstStyle/>
                    <a:p>
                      <a:pPr algn="l"/>
                      <a:r>
                        <a:rPr lang="en-US" dirty="0">
                          <a:solidFill>
                            <a:srgbClr val="002060"/>
                          </a:solidFill>
                        </a:rPr>
                        <a:t>Ratio</a:t>
                      </a:r>
                    </a:p>
                  </a:txBody>
                  <a:tcPr anchor="b"/>
                </a:tc>
                <a:tc>
                  <a:txBody>
                    <a:bodyPr/>
                    <a:lstStyle/>
                    <a:p>
                      <a:pPr algn="ctr"/>
                      <a:r>
                        <a:rPr lang="en-US" sz="1400" dirty="0">
                          <a:solidFill>
                            <a:srgbClr val="002060"/>
                          </a:solidFill>
                        </a:rPr>
                        <a:t> 2024</a:t>
                      </a:r>
                    </a:p>
                  </a:txBody>
                  <a:tcPr anchor="b"/>
                </a:tc>
                <a:tc>
                  <a:txBody>
                    <a:bodyPr/>
                    <a:lstStyle/>
                    <a:p>
                      <a:pPr algn="ctr"/>
                      <a:r>
                        <a:rPr lang="en-US" sz="1400" dirty="0">
                          <a:solidFill>
                            <a:srgbClr val="002060"/>
                          </a:solidFill>
                        </a:rPr>
                        <a:t>2023</a:t>
                      </a:r>
                    </a:p>
                  </a:txBody>
                  <a:tcPr anchor="b"/>
                </a:tc>
                <a:extLst>
                  <a:ext uri="{0D108BD9-81ED-4DB2-BD59-A6C34878D82A}">
                    <a16:rowId xmlns:a16="http://schemas.microsoft.com/office/drawing/2014/main" val="10000"/>
                  </a:ext>
                </a:extLst>
              </a:tr>
              <a:tr h="422687">
                <a:tc>
                  <a:txBody>
                    <a:bodyPr/>
                    <a:lstStyle/>
                    <a:p>
                      <a:pPr algn="l" rtl="0" fontAlgn="b"/>
                      <a:r>
                        <a:rPr lang="en-US" sz="1200" b="0" i="0" u="none" strike="noStrike" dirty="0">
                          <a:solidFill>
                            <a:srgbClr val="000000"/>
                          </a:solidFill>
                          <a:latin typeface="Bookman Old Style"/>
                        </a:rPr>
                        <a:t>Gross Profit (%) </a:t>
                      </a:r>
                    </a:p>
                  </a:txBody>
                  <a:tcPr marL="0" marR="0" marT="0" marB="0" anchor="b"/>
                </a:tc>
                <a:tc>
                  <a:txBody>
                    <a:bodyPr/>
                    <a:lstStyle/>
                    <a:p>
                      <a:pPr algn="ctr" rtl="0" fontAlgn="b"/>
                      <a:r>
                        <a:rPr lang="en-US" sz="1200" b="0" i="0" u="none" strike="noStrike" dirty="0">
                          <a:solidFill>
                            <a:srgbClr val="000000"/>
                          </a:solidFill>
                          <a:latin typeface="Bookman Old Style"/>
                        </a:rPr>
                        <a:t>6.04</a:t>
                      </a:r>
                    </a:p>
                  </a:txBody>
                  <a:tcPr marL="0" marR="0" marT="0" marB="0" anchor="b"/>
                </a:tc>
                <a:tc>
                  <a:txBody>
                    <a:bodyPr/>
                    <a:lstStyle/>
                    <a:p>
                      <a:pPr algn="ctr" rtl="0" fontAlgn="b"/>
                      <a:r>
                        <a:rPr lang="en-US" sz="1200" b="0" i="0" u="none" strike="noStrike" dirty="0">
                          <a:solidFill>
                            <a:srgbClr val="000000"/>
                          </a:solidFill>
                          <a:latin typeface="Bookman Old Style"/>
                        </a:rPr>
                        <a:t>8.54</a:t>
                      </a:r>
                    </a:p>
                  </a:txBody>
                  <a:tcPr marL="0" marR="0" marT="0" marB="0" anchor="b"/>
                </a:tc>
                <a:extLst>
                  <a:ext uri="{0D108BD9-81ED-4DB2-BD59-A6C34878D82A}">
                    <a16:rowId xmlns:a16="http://schemas.microsoft.com/office/drawing/2014/main" val="10001"/>
                  </a:ext>
                </a:extLst>
              </a:tr>
              <a:tr h="422687">
                <a:tc>
                  <a:txBody>
                    <a:bodyPr/>
                    <a:lstStyle/>
                    <a:p>
                      <a:pPr algn="l" rtl="0" fontAlgn="b"/>
                      <a:r>
                        <a:rPr lang="en-US" sz="1200" b="0" i="0" u="none" strike="noStrike" dirty="0">
                          <a:solidFill>
                            <a:srgbClr val="000000"/>
                          </a:solidFill>
                          <a:latin typeface="Bookman Old Style"/>
                        </a:rPr>
                        <a:t>Net Profit (%)</a:t>
                      </a:r>
                    </a:p>
                  </a:txBody>
                  <a:tcPr marL="0" marR="0" marT="0" marB="0" anchor="b"/>
                </a:tc>
                <a:tc>
                  <a:txBody>
                    <a:bodyPr/>
                    <a:lstStyle/>
                    <a:p>
                      <a:pPr algn="ctr" rtl="0" fontAlgn="b"/>
                      <a:r>
                        <a:rPr lang="en-US" sz="1200" b="0" i="0" u="none" strike="noStrike" dirty="0">
                          <a:solidFill>
                            <a:srgbClr val="000000"/>
                          </a:solidFill>
                          <a:latin typeface="Bookman Old Style"/>
                        </a:rPr>
                        <a:t>0.80</a:t>
                      </a:r>
                    </a:p>
                  </a:txBody>
                  <a:tcPr marL="0" marR="0" marT="0" marB="0" anchor="b"/>
                </a:tc>
                <a:tc>
                  <a:txBody>
                    <a:bodyPr/>
                    <a:lstStyle/>
                    <a:p>
                      <a:pPr algn="ctr" rtl="0" fontAlgn="b"/>
                      <a:r>
                        <a:rPr lang="en-US" sz="1200" b="0" i="0" u="none" strike="noStrike" dirty="0">
                          <a:solidFill>
                            <a:srgbClr val="000000"/>
                          </a:solidFill>
                          <a:latin typeface="Bookman Old Style"/>
                        </a:rPr>
                        <a:t>2.15</a:t>
                      </a:r>
                    </a:p>
                  </a:txBody>
                  <a:tcPr marL="0" marR="0" marT="0" marB="0" anchor="b"/>
                </a:tc>
                <a:extLst>
                  <a:ext uri="{0D108BD9-81ED-4DB2-BD59-A6C34878D82A}">
                    <a16:rowId xmlns:a16="http://schemas.microsoft.com/office/drawing/2014/main" val="10002"/>
                  </a:ext>
                </a:extLst>
              </a:tr>
              <a:tr h="422687">
                <a:tc>
                  <a:txBody>
                    <a:bodyPr/>
                    <a:lstStyle/>
                    <a:p>
                      <a:pPr algn="l" rtl="0" fontAlgn="b"/>
                      <a:r>
                        <a:rPr lang="en-US" sz="1200" b="0" i="0" u="none" strike="noStrike">
                          <a:solidFill>
                            <a:srgbClr val="000000"/>
                          </a:solidFill>
                          <a:latin typeface="Bookman Old Style"/>
                        </a:rPr>
                        <a:t>Inventory Turnover (times)</a:t>
                      </a:r>
                    </a:p>
                  </a:txBody>
                  <a:tcPr marL="0" marR="0" marT="0" marB="0" anchor="b"/>
                </a:tc>
                <a:tc>
                  <a:txBody>
                    <a:bodyPr/>
                    <a:lstStyle/>
                    <a:p>
                      <a:pPr algn="ctr" rtl="0" fontAlgn="b"/>
                      <a:r>
                        <a:rPr lang="en-US" sz="1200" b="0" i="0" u="none" strike="noStrike" dirty="0">
                          <a:solidFill>
                            <a:srgbClr val="000000"/>
                          </a:solidFill>
                          <a:latin typeface="Bookman Old Style"/>
                        </a:rPr>
                        <a:t>4.02</a:t>
                      </a:r>
                    </a:p>
                  </a:txBody>
                  <a:tcPr marL="0" marR="0" marT="0" marB="0" anchor="b"/>
                </a:tc>
                <a:tc>
                  <a:txBody>
                    <a:bodyPr/>
                    <a:lstStyle/>
                    <a:p>
                      <a:pPr algn="ctr" rtl="0" fontAlgn="b"/>
                      <a:r>
                        <a:rPr lang="en-US" sz="1200" b="0" i="0" u="none" strike="noStrike" dirty="0">
                          <a:solidFill>
                            <a:srgbClr val="000000"/>
                          </a:solidFill>
                          <a:latin typeface="Bookman Old Style"/>
                        </a:rPr>
                        <a:t>2.80</a:t>
                      </a:r>
                    </a:p>
                  </a:txBody>
                  <a:tcPr marL="0" marR="0" marT="0" marB="0" anchor="b"/>
                </a:tc>
                <a:extLst>
                  <a:ext uri="{0D108BD9-81ED-4DB2-BD59-A6C34878D82A}">
                    <a16:rowId xmlns:a16="http://schemas.microsoft.com/office/drawing/2014/main" val="10003"/>
                  </a:ext>
                </a:extLst>
              </a:tr>
              <a:tr h="422687">
                <a:tc>
                  <a:txBody>
                    <a:bodyPr/>
                    <a:lstStyle/>
                    <a:p>
                      <a:pPr algn="l" rtl="0" fontAlgn="b"/>
                      <a:r>
                        <a:rPr lang="en-US" sz="1200" b="0" i="0" u="none" strike="noStrike">
                          <a:solidFill>
                            <a:srgbClr val="000000"/>
                          </a:solidFill>
                          <a:latin typeface="Bookman Old Style"/>
                        </a:rPr>
                        <a:t>Total Assets Turnover (times)</a:t>
                      </a:r>
                    </a:p>
                  </a:txBody>
                  <a:tcPr marL="0" marR="0" marT="0" marB="0" anchor="b"/>
                </a:tc>
                <a:tc>
                  <a:txBody>
                    <a:bodyPr/>
                    <a:lstStyle/>
                    <a:p>
                      <a:pPr algn="ctr" rtl="0" fontAlgn="b"/>
                      <a:r>
                        <a:rPr lang="en-US" sz="1200" b="0" i="0" u="none" strike="noStrike" dirty="0">
                          <a:solidFill>
                            <a:srgbClr val="000000"/>
                          </a:solidFill>
                          <a:latin typeface="Bookman Old Style"/>
                        </a:rPr>
                        <a:t>3.04</a:t>
                      </a:r>
                    </a:p>
                  </a:txBody>
                  <a:tcPr marL="0" marR="0" marT="0" marB="0" anchor="b"/>
                </a:tc>
                <a:tc>
                  <a:txBody>
                    <a:bodyPr/>
                    <a:lstStyle/>
                    <a:p>
                      <a:pPr algn="ctr" rtl="0" fontAlgn="b"/>
                      <a:r>
                        <a:rPr lang="en-US" sz="1200" b="0" i="0" u="none" strike="noStrike" dirty="0">
                          <a:solidFill>
                            <a:srgbClr val="000000"/>
                          </a:solidFill>
                          <a:latin typeface="Bookman Old Style"/>
                        </a:rPr>
                        <a:t>1.29</a:t>
                      </a:r>
                    </a:p>
                  </a:txBody>
                  <a:tcPr marL="0" marR="0" marT="0" marB="0" anchor="b"/>
                </a:tc>
                <a:extLst>
                  <a:ext uri="{0D108BD9-81ED-4DB2-BD59-A6C34878D82A}">
                    <a16:rowId xmlns:a16="http://schemas.microsoft.com/office/drawing/2014/main" val="10004"/>
                  </a:ext>
                </a:extLst>
              </a:tr>
              <a:tr h="433695">
                <a:tc>
                  <a:txBody>
                    <a:bodyPr/>
                    <a:lstStyle/>
                    <a:p>
                      <a:pPr algn="l" rtl="0" fontAlgn="b"/>
                      <a:r>
                        <a:rPr lang="en-US" sz="1200" b="0" i="0" u="none" strike="noStrike">
                          <a:solidFill>
                            <a:srgbClr val="000000"/>
                          </a:solidFill>
                          <a:latin typeface="Bookman Old Style"/>
                        </a:rPr>
                        <a:t>Return on Capital Employed (%)</a:t>
                      </a:r>
                    </a:p>
                  </a:txBody>
                  <a:tcPr marL="0" marR="0" marT="0" marB="0" anchor="b"/>
                </a:tc>
                <a:tc>
                  <a:txBody>
                    <a:bodyPr/>
                    <a:lstStyle/>
                    <a:p>
                      <a:pPr algn="ctr" rtl="0" fontAlgn="b"/>
                      <a:r>
                        <a:rPr lang="en-US" sz="1200" b="0" i="0" u="none" strike="noStrike" dirty="0">
                          <a:solidFill>
                            <a:srgbClr val="000000"/>
                          </a:solidFill>
                          <a:latin typeface="Bookman Old Style"/>
                        </a:rPr>
                        <a:t>0.14</a:t>
                      </a:r>
                    </a:p>
                  </a:txBody>
                  <a:tcPr marL="0" marR="0" marT="0" marB="0" anchor="b"/>
                </a:tc>
                <a:tc>
                  <a:txBody>
                    <a:bodyPr/>
                    <a:lstStyle/>
                    <a:p>
                      <a:pPr algn="ctr" rtl="0" fontAlgn="b"/>
                      <a:r>
                        <a:rPr lang="en-US" sz="1200" b="0" i="0" u="none" strike="noStrike" dirty="0">
                          <a:solidFill>
                            <a:srgbClr val="000000"/>
                          </a:solidFill>
                          <a:latin typeface="Bookman Old Style"/>
                        </a:rPr>
                        <a:t>0.56</a:t>
                      </a:r>
                    </a:p>
                  </a:txBody>
                  <a:tcPr marL="0" marR="0" marT="0" marB="0" anchor="b"/>
                </a:tc>
                <a:extLst>
                  <a:ext uri="{0D108BD9-81ED-4DB2-BD59-A6C34878D82A}">
                    <a16:rowId xmlns:a16="http://schemas.microsoft.com/office/drawing/2014/main" val="10005"/>
                  </a:ext>
                </a:extLst>
              </a:tr>
              <a:tr h="422687">
                <a:tc>
                  <a:txBody>
                    <a:bodyPr/>
                    <a:lstStyle/>
                    <a:p>
                      <a:pPr algn="l" rtl="0" fontAlgn="b"/>
                      <a:r>
                        <a:rPr lang="en-US" sz="1200" b="0" i="0" u="none" strike="noStrike">
                          <a:solidFill>
                            <a:srgbClr val="000000"/>
                          </a:solidFill>
                          <a:latin typeface="Bookman Old Style"/>
                        </a:rPr>
                        <a:t>Debt to Equity Ratio (%)</a:t>
                      </a:r>
                    </a:p>
                  </a:txBody>
                  <a:tcPr marL="0" marR="0" marT="0" marB="0" anchor="b"/>
                </a:tc>
                <a:tc>
                  <a:txBody>
                    <a:bodyPr/>
                    <a:lstStyle/>
                    <a:p>
                      <a:pPr algn="ctr" rtl="0" fontAlgn="b"/>
                      <a:r>
                        <a:rPr lang="en-US" sz="1200" b="0" i="0" u="none" strike="noStrike" dirty="0">
                          <a:solidFill>
                            <a:srgbClr val="000000"/>
                          </a:solidFill>
                          <a:latin typeface="Bookman Old Style"/>
                        </a:rPr>
                        <a:t>1.13</a:t>
                      </a:r>
                    </a:p>
                  </a:txBody>
                  <a:tcPr marL="0" marR="0" marT="0" marB="0" anchor="b"/>
                </a:tc>
                <a:tc>
                  <a:txBody>
                    <a:bodyPr/>
                    <a:lstStyle/>
                    <a:p>
                      <a:pPr algn="ctr" rtl="0" fontAlgn="b"/>
                      <a:r>
                        <a:rPr lang="en-US" sz="1200" b="0" i="0" u="none" strike="noStrike" dirty="0">
                          <a:solidFill>
                            <a:srgbClr val="000000"/>
                          </a:solidFill>
                          <a:latin typeface="Bookman Old Style"/>
                        </a:rPr>
                        <a:t>1.86</a:t>
                      </a:r>
                    </a:p>
                  </a:txBody>
                  <a:tcPr marL="0" marR="0" marT="0" marB="0" anchor="b"/>
                </a:tc>
                <a:extLst>
                  <a:ext uri="{0D108BD9-81ED-4DB2-BD59-A6C34878D82A}">
                    <a16:rowId xmlns:a16="http://schemas.microsoft.com/office/drawing/2014/main" val="10006"/>
                  </a:ext>
                </a:extLst>
              </a:tr>
              <a:tr h="422687">
                <a:tc>
                  <a:txBody>
                    <a:bodyPr/>
                    <a:lstStyle/>
                    <a:p>
                      <a:pPr algn="l" rtl="0" fontAlgn="b"/>
                      <a:r>
                        <a:rPr lang="en-US" sz="1200" b="0" i="0" u="none" strike="noStrike">
                          <a:solidFill>
                            <a:srgbClr val="000000"/>
                          </a:solidFill>
                          <a:latin typeface="Bookman Old Style"/>
                        </a:rPr>
                        <a:t>Current Ratio (%) </a:t>
                      </a:r>
                    </a:p>
                  </a:txBody>
                  <a:tcPr marL="0" marR="0" marT="0" marB="0" anchor="b"/>
                </a:tc>
                <a:tc>
                  <a:txBody>
                    <a:bodyPr/>
                    <a:lstStyle/>
                    <a:p>
                      <a:pPr algn="ctr" rtl="0" fontAlgn="b"/>
                      <a:r>
                        <a:rPr lang="en-US" sz="1200" b="0" i="0" u="none" strike="noStrike" dirty="0">
                          <a:solidFill>
                            <a:srgbClr val="000000"/>
                          </a:solidFill>
                          <a:latin typeface="Bookman Old Style"/>
                        </a:rPr>
                        <a:t>1.28</a:t>
                      </a:r>
                    </a:p>
                  </a:txBody>
                  <a:tcPr marL="0" marR="0" marT="0" marB="0" anchor="b"/>
                </a:tc>
                <a:tc>
                  <a:txBody>
                    <a:bodyPr/>
                    <a:lstStyle/>
                    <a:p>
                      <a:pPr algn="ctr" rtl="0" fontAlgn="b"/>
                      <a:r>
                        <a:rPr lang="en-US" sz="1200" b="0" i="0" u="none" strike="noStrike" dirty="0">
                          <a:solidFill>
                            <a:srgbClr val="000000"/>
                          </a:solidFill>
                          <a:latin typeface="Bookman Old Style"/>
                        </a:rPr>
                        <a:t>1.41</a:t>
                      </a:r>
                    </a:p>
                  </a:txBody>
                  <a:tcPr marL="0" marR="0" marT="0" marB="0" anchor="b"/>
                </a:tc>
                <a:extLst>
                  <a:ext uri="{0D108BD9-81ED-4DB2-BD59-A6C34878D82A}">
                    <a16:rowId xmlns:a16="http://schemas.microsoft.com/office/drawing/2014/main" val="10007"/>
                  </a:ext>
                </a:extLst>
              </a:tr>
              <a:tr h="422687">
                <a:tc>
                  <a:txBody>
                    <a:bodyPr/>
                    <a:lstStyle/>
                    <a:p>
                      <a:pPr algn="l" rtl="0" fontAlgn="b"/>
                      <a:r>
                        <a:rPr lang="en-US" sz="1200" b="0" i="0" u="none" strike="noStrike">
                          <a:solidFill>
                            <a:srgbClr val="000000"/>
                          </a:solidFill>
                          <a:latin typeface="Bookman Old Style"/>
                        </a:rPr>
                        <a:t>Interest Coverage (times)</a:t>
                      </a:r>
                    </a:p>
                  </a:txBody>
                  <a:tcPr marL="0" marR="0" marT="0" marB="0" anchor="b"/>
                </a:tc>
                <a:tc>
                  <a:txBody>
                    <a:bodyPr/>
                    <a:lstStyle/>
                    <a:p>
                      <a:pPr algn="ctr" rtl="0" fontAlgn="b"/>
                      <a:r>
                        <a:rPr lang="en-US" sz="1200" b="0" i="0" u="none" strike="noStrike" dirty="0">
                          <a:solidFill>
                            <a:srgbClr val="000000"/>
                          </a:solidFill>
                          <a:latin typeface="Bookman Old Style"/>
                        </a:rPr>
                        <a:t>1.77</a:t>
                      </a:r>
                    </a:p>
                  </a:txBody>
                  <a:tcPr marL="0" marR="0" marT="0" marB="0" anchor="b"/>
                </a:tc>
                <a:tc>
                  <a:txBody>
                    <a:bodyPr/>
                    <a:lstStyle/>
                    <a:p>
                      <a:pPr algn="ctr" rtl="0" fontAlgn="b"/>
                      <a:r>
                        <a:rPr lang="en-US" sz="1200" b="0" i="0" u="none" strike="noStrike" dirty="0">
                          <a:solidFill>
                            <a:srgbClr val="000000"/>
                          </a:solidFill>
                          <a:latin typeface="Bookman Old Style"/>
                        </a:rPr>
                        <a:t>2.85</a:t>
                      </a:r>
                    </a:p>
                  </a:txBody>
                  <a:tcPr marL="0" marR="0" marT="0" marB="0" anchor="b"/>
                </a:tc>
                <a:extLst>
                  <a:ext uri="{0D108BD9-81ED-4DB2-BD59-A6C34878D82A}">
                    <a16:rowId xmlns:a16="http://schemas.microsoft.com/office/drawing/2014/main" val="10008"/>
                  </a:ext>
                </a:extLst>
              </a:tr>
            </a:tbl>
          </a:graphicData>
        </a:graphic>
      </p:graphicFrame>
      <p:sp>
        <p:nvSpPr>
          <p:cNvPr id="5" name="Slide Number Placeholder 4"/>
          <p:cNvSpPr>
            <a:spLocks noGrp="1"/>
          </p:cNvSpPr>
          <p:nvPr>
            <p:ph type="sldNum" sz="quarter" idx="12"/>
          </p:nvPr>
        </p:nvSpPr>
        <p:spPr/>
        <p:txBody>
          <a:bodyPr/>
          <a:lstStyle/>
          <a:p>
            <a:pPr>
              <a:defRPr/>
            </a:pPr>
            <a:fld id="{42332706-024A-46D3-B485-5DDE1CCCB8C0}"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chor="ctr"/>
          <a:lstStyle/>
          <a:p>
            <a:pPr eaLnBrk="1" hangingPunct="1"/>
            <a:r>
              <a:rPr lang="en-US" dirty="0">
                <a:solidFill>
                  <a:srgbClr val="002060"/>
                </a:solidFill>
              </a:rPr>
              <a:t>FLASH BACK….................................. </a:t>
            </a:r>
            <a:r>
              <a:rPr lang="en-US" sz="2800" dirty="0">
                <a:solidFill>
                  <a:srgbClr val="002060"/>
                </a:solidFill>
              </a:rPr>
              <a:t>GROSS PROFT (GP) %</a:t>
            </a:r>
          </a:p>
        </p:txBody>
      </p:sp>
      <p:sp>
        <p:nvSpPr>
          <p:cNvPr id="4" name="Slide Number Placeholder 3"/>
          <p:cNvSpPr>
            <a:spLocks noGrp="1"/>
          </p:cNvSpPr>
          <p:nvPr>
            <p:ph type="sldNum" sz="quarter" idx="12"/>
          </p:nvPr>
        </p:nvSpPr>
        <p:spPr/>
        <p:txBody>
          <a:bodyPr/>
          <a:lstStyle/>
          <a:p>
            <a:pPr>
              <a:defRPr/>
            </a:pPr>
            <a:fld id="{42332706-024A-46D3-B485-5DDE1CCCB8C0}" type="slidenum">
              <a:rPr lang="en-US" smtClean="0"/>
              <a:pPr>
                <a:defRPr/>
              </a:pPr>
              <a:t>11</a:t>
            </a:fld>
            <a:endParaRPr lang="en-US"/>
          </a:p>
        </p:txBody>
      </p:sp>
      <p:graphicFrame>
        <p:nvGraphicFramePr>
          <p:cNvPr id="7" name="Content Placeholder 6">
            <a:extLst>
              <a:ext uri="{FF2B5EF4-FFF2-40B4-BE49-F238E27FC236}">
                <a16:creationId xmlns:a16="http://schemas.microsoft.com/office/drawing/2014/main" id="{445B68EA-0AA8-47A5-8E5B-FC87246A6470}"/>
              </a:ext>
            </a:extLst>
          </p:cNvPr>
          <p:cNvGraphicFramePr>
            <a:graphicFrameLocks noGrp="1"/>
          </p:cNvGraphicFramePr>
          <p:nvPr>
            <p:ph idx="1"/>
            <p:extLst>
              <p:ext uri="{D42A27DB-BD31-4B8C-83A1-F6EECF244321}">
                <p14:modId xmlns:p14="http://schemas.microsoft.com/office/powerpoint/2010/main" val="2584408585"/>
              </p:ext>
            </p:extLst>
          </p:nvPr>
        </p:nvGraphicFramePr>
        <p:xfrm>
          <a:off x="914400" y="2362200"/>
          <a:ext cx="8001000" cy="3733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FLASH BACK….................................. </a:t>
            </a:r>
            <a:r>
              <a:rPr lang="en-US" sz="2800" dirty="0">
                <a:solidFill>
                  <a:srgbClr val="002060"/>
                </a:solidFill>
              </a:rPr>
              <a:t>PROFIT/(LOSS) AFTER TAX(RS IN MILLION)</a:t>
            </a:r>
            <a:endParaRPr lang="en-US" dirty="0">
              <a:solidFill>
                <a:srgbClr val="002060"/>
              </a:solidFill>
            </a:endParaRPr>
          </a:p>
        </p:txBody>
      </p:sp>
      <p:sp>
        <p:nvSpPr>
          <p:cNvPr id="5" name="Slide Number Placeholder 4"/>
          <p:cNvSpPr>
            <a:spLocks noGrp="1"/>
          </p:cNvSpPr>
          <p:nvPr>
            <p:ph type="sldNum" sz="quarter" idx="12"/>
          </p:nvPr>
        </p:nvSpPr>
        <p:spPr/>
        <p:txBody>
          <a:bodyPr/>
          <a:lstStyle/>
          <a:p>
            <a:pPr>
              <a:defRPr/>
            </a:pPr>
            <a:fld id="{42332706-024A-46D3-B485-5DDE1CCCB8C0}" type="slidenum">
              <a:rPr lang="en-US" smtClean="0"/>
              <a:pPr>
                <a:defRPr/>
              </a:pPr>
              <a:t>12</a:t>
            </a:fld>
            <a:endParaRPr lang="en-US"/>
          </a:p>
        </p:txBody>
      </p:sp>
      <p:graphicFrame>
        <p:nvGraphicFramePr>
          <p:cNvPr id="7" name="Content Placeholder 6">
            <a:extLst>
              <a:ext uri="{FF2B5EF4-FFF2-40B4-BE49-F238E27FC236}">
                <a16:creationId xmlns:a16="http://schemas.microsoft.com/office/drawing/2014/main" id="{5E59D6EE-224B-44C0-A487-87C01D9776FB}"/>
              </a:ext>
            </a:extLst>
          </p:cNvPr>
          <p:cNvGraphicFramePr>
            <a:graphicFrameLocks noGrp="1"/>
          </p:cNvGraphicFramePr>
          <p:nvPr>
            <p:ph idx="1"/>
            <p:extLst>
              <p:ext uri="{D42A27DB-BD31-4B8C-83A1-F6EECF244321}">
                <p14:modId xmlns:p14="http://schemas.microsoft.com/office/powerpoint/2010/main" val="3204330357"/>
              </p:ext>
            </p:extLst>
          </p:nvPr>
        </p:nvGraphicFramePr>
        <p:xfrm>
          <a:off x="914400" y="2362200"/>
          <a:ext cx="8001000" cy="3733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chor="ctr"/>
          <a:lstStyle/>
          <a:p>
            <a:pPr eaLnBrk="1" hangingPunct="1"/>
            <a:r>
              <a:rPr lang="en-US" dirty="0">
                <a:solidFill>
                  <a:srgbClr val="002060"/>
                </a:solidFill>
              </a:rPr>
              <a:t>DEBT SUMMARY……..</a:t>
            </a:r>
            <a:r>
              <a:rPr lang="en-US" sz="2000" dirty="0">
                <a:solidFill>
                  <a:srgbClr val="002060"/>
                </a:solidFill>
              </a:rPr>
              <a:t>(RUPEES IN MILLION)</a:t>
            </a:r>
          </a:p>
        </p:txBody>
      </p:sp>
      <p:sp>
        <p:nvSpPr>
          <p:cNvPr id="10" name="Slide Number Placeholder 9"/>
          <p:cNvSpPr>
            <a:spLocks noGrp="1"/>
          </p:cNvSpPr>
          <p:nvPr>
            <p:ph type="sldNum" sz="quarter" idx="12"/>
          </p:nvPr>
        </p:nvSpPr>
        <p:spPr/>
        <p:txBody>
          <a:bodyPr/>
          <a:lstStyle/>
          <a:p>
            <a:pPr>
              <a:defRPr/>
            </a:pPr>
            <a:fld id="{42332706-024A-46D3-B485-5DDE1CCCB8C0}" type="slidenum">
              <a:rPr lang="en-US" smtClean="0"/>
              <a:pPr>
                <a:defRPr/>
              </a:pPr>
              <a:t>13</a:t>
            </a:fld>
            <a:endParaRPr lang="en-US"/>
          </a:p>
        </p:txBody>
      </p:sp>
      <p:graphicFrame>
        <p:nvGraphicFramePr>
          <p:cNvPr id="5" name="Chart 4">
            <a:extLst>
              <a:ext uri="{FF2B5EF4-FFF2-40B4-BE49-F238E27FC236}">
                <a16:creationId xmlns:a16="http://schemas.microsoft.com/office/drawing/2014/main" id="{68F5834E-2DF0-431D-8FCE-7C2777BC7213}"/>
              </a:ext>
            </a:extLst>
          </p:cNvPr>
          <p:cNvGraphicFramePr>
            <a:graphicFrameLocks/>
          </p:cNvGraphicFramePr>
          <p:nvPr>
            <p:extLst>
              <p:ext uri="{D42A27DB-BD31-4B8C-83A1-F6EECF244321}">
                <p14:modId xmlns:p14="http://schemas.microsoft.com/office/powerpoint/2010/main" val="1501063958"/>
              </p:ext>
            </p:extLst>
          </p:nvPr>
        </p:nvGraphicFramePr>
        <p:xfrm>
          <a:off x="914400" y="2590800"/>
          <a:ext cx="7620000" cy="3886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SWOT ANALYSIS ……………</a:t>
            </a:r>
            <a:br>
              <a:rPr lang="en-US" dirty="0">
                <a:solidFill>
                  <a:srgbClr val="002060"/>
                </a:solidFill>
              </a:rPr>
            </a:br>
            <a:r>
              <a:rPr lang="en-US" sz="2800" dirty="0">
                <a:solidFill>
                  <a:srgbClr val="002060"/>
                </a:solidFill>
              </a:rPr>
              <a:t>BASED UPON FINANCIAL YEAR 2024</a:t>
            </a:r>
          </a:p>
        </p:txBody>
      </p:sp>
      <p:graphicFrame>
        <p:nvGraphicFramePr>
          <p:cNvPr id="4" name="Content Placeholder 3"/>
          <p:cNvGraphicFramePr>
            <a:graphicFrameLocks noGrp="1"/>
          </p:cNvGraphicFramePr>
          <p:nvPr>
            <p:ph idx="1"/>
          </p:nvPr>
        </p:nvGraphicFramePr>
        <p:xfrm>
          <a:off x="914400" y="2362200"/>
          <a:ext cx="8001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42332706-024A-46D3-B485-5DDE1CCCB8C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br>
              <a:rPr lang="en-US" sz="1800" dirty="0"/>
            </a:br>
            <a:br>
              <a:rPr lang="en-US" sz="1800" dirty="0"/>
            </a:br>
            <a:br>
              <a:rPr lang="en-US" sz="1800" dirty="0"/>
            </a:br>
            <a:r>
              <a:rPr lang="en-US" sz="2800" dirty="0">
                <a:solidFill>
                  <a:srgbClr val="002060"/>
                </a:solidFill>
              </a:rPr>
              <a:t>CORPORATE SOCIAL RESPONSIBILITIES AND ENVIRONMENTAL CARE (CSR)</a:t>
            </a:r>
            <a:br>
              <a:rPr lang="en-US" sz="2800" dirty="0">
                <a:solidFill>
                  <a:srgbClr val="00B050"/>
                </a:solidFill>
              </a:rPr>
            </a:br>
            <a:endParaRPr lang="en-US" sz="2800"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2022912"/>
              </p:ext>
            </p:extLst>
          </p:nvPr>
        </p:nvGraphicFramePr>
        <p:xfrm>
          <a:off x="914400" y="2362200"/>
          <a:ext cx="7924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42332706-024A-46D3-B485-5DDE1CCCB8C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chor="ctr"/>
          <a:lstStyle/>
          <a:p>
            <a:pPr eaLnBrk="1" hangingPunct="1"/>
            <a:r>
              <a:rPr lang="en-US" dirty="0"/>
              <a:t>                </a:t>
            </a:r>
            <a:br>
              <a:rPr lang="en-US" dirty="0"/>
            </a:br>
            <a:r>
              <a:rPr lang="en-US" dirty="0"/>
              <a:t>                </a:t>
            </a:r>
            <a:r>
              <a:rPr lang="en-US" sz="2800" dirty="0">
                <a:solidFill>
                  <a:srgbClr val="002060"/>
                </a:solidFill>
              </a:rPr>
              <a:t>QUESTION ANSWER SESSION</a:t>
            </a:r>
            <a:br>
              <a:rPr lang="en-US" sz="2800" dirty="0">
                <a:solidFill>
                  <a:srgbClr val="002060"/>
                </a:solidFill>
              </a:rPr>
            </a:br>
            <a:r>
              <a:rPr lang="en-US" sz="2800" dirty="0"/>
              <a:t>                               </a:t>
            </a:r>
          </a:p>
        </p:txBody>
      </p:sp>
      <p:graphicFrame>
        <p:nvGraphicFramePr>
          <p:cNvPr id="4" name="Content Placeholder 3"/>
          <p:cNvGraphicFramePr>
            <a:graphicFrameLocks noGrp="1"/>
          </p:cNvGraphicFramePr>
          <p:nvPr>
            <p:ph idx="1"/>
          </p:nvPr>
        </p:nvGraphicFramePr>
        <p:xfrm>
          <a:off x="914400" y="2514600"/>
          <a:ext cx="8001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C:\Users\rahim\Desktop\question.jpg"/>
          <p:cNvPicPr>
            <a:picLocks noChangeAspect="1" noChangeArrowheads="1"/>
          </p:cNvPicPr>
          <p:nvPr/>
        </p:nvPicPr>
        <p:blipFill>
          <a:blip r:embed="rId7" cstate="print"/>
          <a:srcRect/>
          <a:stretch>
            <a:fillRect/>
          </a:stretch>
        </p:blipFill>
        <p:spPr bwMode="auto">
          <a:xfrm>
            <a:off x="914400" y="838200"/>
            <a:ext cx="1981199" cy="1065100"/>
          </a:xfrm>
          <a:prstGeom prst="rect">
            <a:avLst/>
          </a:prstGeom>
          <a:noFill/>
        </p:spPr>
      </p:pic>
      <p:sp>
        <p:nvSpPr>
          <p:cNvPr id="5" name="Slide Number Placeholder 4"/>
          <p:cNvSpPr>
            <a:spLocks noGrp="1"/>
          </p:cNvSpPr>
          <p:nvPr>
            <p:ph type="sldNum" sz="quarter" idx="12"/>
          </p:nvPr>
        </p:nvSpPr>
        <p:spPr/>
        <p:txBody>
          <a:bodyPr/>
          <a:lstStyle/>
          <a:p>
            <a:pPr>
              <a:defRPr/>
            </a:pPr>
            <a:fld id="{42332706-024A-46D3-B485-5DDE1CCCB8C0}"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               </a:t>
            </a:r>
            <a:r>
              <a:rPr lang="en-US" sz="2400" dirty="0">
                <a:solidFill>
                  <a:srgbClr val="002060"/>
                </a:solidFill>
              </a:rPr>
              <a:t>AHMAD HASSAN TEXTILE MILLS LTD</a:t>
            </a:r>
          </a:p>
        </p:txBody>
      </p:sp>
      <p:sp>
        <p:nvSpPr>
          <p:cNvPr id="3" name="Content Placeholder 2"/>
          <p:cNvSpPr>
            <a:spLocks noGrp="1"/>
          </p:cNvSpPr>
          <p:nvPr>
            <p:ph idx="1"/>
          </p:nvPr>
        </p:nvSpPr>
        <p:spPr/>
        <p:txBody>
          <a:bodyPr anchor="ctr"/>
          <a:lstStyle/>
          <a:p>
            <a:pPr algn="ctr">
              <a:buNone/>
            </a:pPr>
            <a:r>
              <a:rPr lang="en-US" sz="5400" b="1" dirty="0">
                <a:ln>
                  <a:prstDash val="solid"/>
                </a:ln>
                <a:solidFill>
                  <a:srgbClr val="714F67"/>
                </a:solidFill>
                <a:effectLst>
                  <a:outerShdw blurRad="88000" dist="50800" dir="5040000" algn="tl">
                    <a:schemeClr val="accent4">
                      <a:tint val="80000"/>
                      <a:satMod val="250000"/>
                      <a:alpha val="45000"/>
                    </a:schemeClr>
                  </a:outerShdw>
                </a:effectLst>
                <a:latin typeface="Bell MT" pitchFamily="18" charset="0"/>
                <a:cs typeface="Aharoni" pitchFamily="2" charset="-79"/>
              </a:rPr>
              <a:t>Thank you for your participation</a:t>
            </a:r>
            <a:endParaRPr lang="en-US" sz="5400" b="1" dirty="0">
              <a:ln>
                <a:prstDash val="solid"/>
              </a:ln>
              <a:solidFill>
                <a:srgbClr val="714F67"/>
              </a:solidFill>
              <a:effectLst>
                <a:outerShdw blurRad="88000" dist="50800" dir="5040000" algn="tl">
                  <a:schemeClr val="accent4">
                    <a:tint val="80000"/>
                    <a:satMod val="250000"/>
                    <a:alpha val="45000"/>
                  </a:schemeClr>
                </a:outerShdw>
              </a:effectLst>
              <a:latin typeface="Bell MT" pitchFamily="18" charset="0"/>
            </a:endParaRPr>
          </a:p>
          <a:p>
            <a:pPr algn="ctr">
              <a:buNone/>
            </a:pPr>
            <a:endParaRPr lang="en-US" sz="5400" dirty="0">
              <a:solidFill>
                <a:srgbClr val="0070C0"/>
              </a:solidFill>
              <a:latin typeface="Aharoni" pitchFamily="2" charset="-79"/>
              <a:cs typeface="Aharoni" pitchFamily="2" charset="-79"/>
            </a:endParaRPr>
          </a:p>
        </p:txBody>
      </p:sp>
      <p:sp>
        <p:nvSpPr>
          <p:cNvPr id="4" name="Slide Number Placeholder 3"/>
          <p:cNvSpPr>
            <a:spLocks noGrp="1"/>
          </p:cNvSpPr>
          <p:nvPr>
            <p:ph type="sldNum" sz="quarter" idx="12"/>
          </p:nvPr>
        </p:nvSpPr>
        <p:spPr/>
        <p:txBody>
          <a:bodyPr/>
          <a:lstStyle/>
          <a:p>
            <a:pPr>
              <a:defRPr/>
            </a:pPr>
            <a:fld id="{42332706-024A-46D3-B485-5DDE1CCCB8C0}" type="slidenum">
              <a:rPr lang="en-US" smtClean="0"/>
              <a:pPr>
                <a:defRPr/>
              </a:pPr>
              <a:t>17</a:t>
            </a:fld>
            <a:endParaRPr lang="en-US"/>
          </a:p>
        </p:txBody>
      </p:sp>
      <p:pic>
        <p:nvPicPr>
          <p:cNvPr id="6" name="Picture 5" descr="骸髀¸"/>
          <p:cNvPicPr>
            <a:picLocks noChangeAspect="1" noChangeArrowheads="1"/>
          </p:cNvPicPr>
          <p:nvPr/>
        </p:nvPicPr>
        <p:blipFill>
          <a:blip r:embed="rId2" cstate="print"/>
          <a:srcRect/>
          <a:stretch>
            <a:fillRect/>
          </a:stretch>
        </p:blipFill>
        <p:spPr bwMode="auto">
          <a:xfrm>
            <a:off x="1371600" y="914400"/>
            <a:ext cx="914400" cy="914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chor="ctr"/>
          <a:lstStyle/>
          <a:p>
            <a:pPr eaLnBrk="1" hangingPunct="1"/>
            <a:r>
              <a:rPr lang="en-US" dirty="0"/>
              <a:t>                       </a:t>
            </a:r>
            <a:r>
              <a:rPr lang="en-US" dirty="0">
                <a:solidFill>
                  <a:srgbClr val="002060"/>
                </a:solidFill>
              </a:rPr>
              <a:t>OVERVIEW</a:t>
            </a:r>
          </a:p>
        </p:txBody>
      </p:sp>
      <p:sp>
        <p:nvSpPr>
          <p:cNvPr id="7171" name="Rectangle 3"/>
          <p:cNvSpPr>
            <a:spLocks noGrp="1" noChangeArrowheads="1"/>
          </p:cNvSpPr>
          <p:nvPr>
            <p:ph sz="half" idx="1"/>
          </p:nvPr>
        </p:nvSpPr>
        <p:spPr>
          <a:xfrm>
            <a:off x="914400" y="2438400"/>
            <a:ext cx="7924800" cy="3810000"/>
          </a:xfrm>
        </p:spPr>
        <p:txBody>
          <a:bodyPr/>
          <a:lstStyle/>
          <a:p>
            <a:pPr algn="just" eaLnBrk="1" hangingPunct="1">
              <a:buFont typeface="Wingdings" pitchFamily="2" charset="2"/>
              <a:buNone/>
            </a:pPr>
            <a:r>
              <a:rPr lang="en-US" sz="1400" dirty="0">
                <a:solidFill>
                  <a:srgbClr val="002060"/>
                </a:solidFill>
                <a:latin typeface="Arial Rounded MT Bold" pitchFamily="34" charset="0"/>
              </a:rPr>
              <a:t>       </a:t>
            </a:r>
            <a:r>
              <a:rPr lang="en-US" sz="2000" b="1" dirty="0">
                <a:solidFill>
                  <a:srgbClr val="002060"/>
                </a:solidFill>
                <a:latin typeface="Bell MT" pitchFamily="18" charset="0"/>
              </a:rPr>
              <a:t>Ahmad Hassan Textile Mills Limited (the Company) was incorporated in Pakistan on December 03, 1989 as a Public Limited Company under the repealed Companies Ordinance, 1984 (now the Companies Act, 2017). Its shares are quoted on Pakistan Stock Exchange Limited. The Company is principally engaged in the manufacturing and sale of fabric. The Company is also engaged in yarn trading business. Registered/Head office of the Company is situated at 46-Hassan </a:t>
            </a:r>
            <a:r>
              <a:rPr lang="en-US" sz="2000" b="1" dirty="0" err="1">
                <a:solidFill>
                  <a:srgbClr val="002060"/>
                </a:solidFill>
                <a:latin typeface="Bell MT" pitchFamily="18" charset="0"/>
              </a:rPr>
              <a:t>Parwana</a:t>
            </a:r>
            <a:r>
              <a:rPr lang="en-US" sz="2000" b="1" dirty="0">
                <a:solidFill>
                  <a:srgbClr val="002060"/>
                </a:solidFill>
                <a:latin typeface="Bell MT" pitchFamily="18" charset="0"/>
              </a:rPr>
              <a:t> Colony, Multan.</a:t>
            </a:r>
          </a:p>
          <a:p>
            <a:pPr eaLnBrk="1" hangingPunct="1">
              <a:lnSpc>
                <a:spcPct val="90000"/>
              </a:lnSpc>
              <a:buFont typeface="Wingdings" pitchFamily="2" charset="2"/>
              <a:buNone/>
            </a:pPr>
            <a:endParaRPr lang="en-US" sz="1400" b="1" dirty="0">
              <a:solidFill>
                <a:schemeClr val="accent1">
                  <a:lumMod val="50000"/>
                </a:schemeClr>
              </a:solidFill>
              <a:latin typeface="Bell MT" pitchFamily="18" charset="0"/>
            </a:endParaRPr>
          </a:p>
          <a:p>
            <a:pPr eaLnBrk="1" hangingPunct="1">
              <a:lnSpc>
                <a:spcPct val="90000"/>
              </a:lnSpc>
            </a:pPr>
            <a:endParaRPr lang="en-US" sz="1400" dirty="0">
              <a:solidFill>
                <a:schemeClr val="accent1">
                  <a:lumMod val="50000"/>
                </a:schemeClr>
              </a:solidFill>
            </a:endParaRPr>
          </a:p>
          <a:p>
            <a:pPr eaLnBrk="1" hangingPunct="1">
              <a:lnSpc>
                <a:spcPct val="90000"/>
              </a:lnSpc>
            </a:pPr>
            <a:endParaRPr lang="en-US" sz="1400" dirty="0">
              <a:solidFill>
                <a:schemeClr val="accent1">
                  <a:lumMod val="50000"/>
                </a:schemeClr>
              </a:solidFill>
            </a:endParaRPr>
          </a:p>
        </p:txBody>
      </p:sp>
      <p:sp>
        <p:nvSpPr>
          <p:cNvPr id="7172" name="Rectangle 4"/>
          <p:cNvSpPr>
            <a:spLocks noGrp="1" noChangeArrowheads="1"/>
          </p:cNvSpPr>
          <p:nvPr>
            <p:ph sz="half" idx="2"/>
          </p:nvPr>
        </p:nvSpPr>
        <p:spPr>
          <a:xfrm flipV="1">
            <a:off x="1066800" y="5791199"/>
            <a:ext cx="45719" cy="45719"/>
          </a:xfrm>
        </p:spPr>
        <p:txBody>
          <a:bodyPr/>
          <a:lstStyle/>
          <a:p>
            <a:pPr eaLnBrk="1" hangingPunct="1"/>
            <a:endParaRPr lang="en-US" sz="2400" dirty="0"/>
          </a:p>
          <a:p>
            <a:pPr eaLnBrk="1" hangingPunct="1"/>
            <a:endParaRPr lang="en-US" sz="2400" dirty="0"/>
          </a:p>
        </p:txBody>
      </p:sp>
      <p:pic>
        <p:nvPicPr>
          <p:cNvPr id="7173" name="Picture 5" descr="C:\Users\rahim\Desktop\company-overivew.png"/>
          <p:cNvPicPr>
            <a:picLocks noChangeAspect="1" noChangeArrowheads="1"/>
          </p:cNvPicPr>
          <p:nvPr/>
        </p:nvPicPr>
        <p:blipFill>
          <a:blip r:embed="rId3" cstate="print"/>
          <a:srcRect/>
          <a:stretch>
            <a:fillRect/>
          </a:stretch>
        </p:blipFill>
        <p:spPr bwMode="auto">
          <a:xfrm>
            <a:off x="685800" y="685800"/>
            <a:ext cx="2522538" cy="1371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C1DDD0D1-FFEE-464C-8ADC-C0092D1C3D3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chor="ctr"/>
          <a:lstStyle/>
          <a:p>
            <a:pPr eaLnBrk="1" hangingPunct="1"/>
            <a:r>
              <a:rPr lang="en-US" dirty="0"/>
              <a:t>              </a:t>
            </a:r>
            <a:r>
              <a:rPr lang="en-US" dirty="0">
                <a:solidFill>
                  <a:srgbClr val="002060"/>
                </a:solidFill>
              </a:rPr>
              <a:t>BUSINESS SEGMENTS</a:t>
            </a:r>
          </a:p>
        </p:txBody>
      </p:sp>
      <p:pic>
        <p:nvPicPr>
          <p:cNvPr id="8197" name="Picture 2" descr="C:\Users\rahim\Desktop\images.png"/>
          <p:cNvPicPr>
            <a:picLocks noChangeAspect="1" noChangeArrowheads="1"/>
          </p:cNvPicPr>
          <p:nvPr/>
        </p:nvPicPr>
        <p:blipFill>
          <a:blip r:embed="rId2" cstate="print"/>
          <a:srcRect/>
          <a:stretch>
            <a:fillRect/>
          </a:stretch>
        </p:blipFill>
        <p:spPr bwMode="auto">
          <a:xfrm>
            <a:off x="1143000" y="838200"/>
            <a:ext cx="1066800" cy="1066800"/>
          </a:xfrm>
          <a:prstGeom prst="rect">
            <a:avLst/>
          </a:prstGeom>
          <a:noFill/>
          <a:ln w="9525">
            <a:noFill/>
            <a:miter lim="800000"/>
            <a:headEnd/>
            <a:tailEnd/>
          </a:ln>
        </p:spPr>
      </p:pic>
      <p:pic>
        <p:nvPicPr>
          <p:cNvPr id="8199" name="Picture 4" descr="C:\Users\rahim\Desktop\index.jpg"/>
          <p:cNvPicPr>
            <a:picLocks noChangeAspect="1" noChangeArrowheads="1"/>
          </p:cNvPicPr>
          <p:nvPr/>
        </p:nvPicPr>
        <p:blipFill>
          <a:blip r:embed="rId3" cstate="print"/>
          <a:srcRect/>
          <a:stretch>
            <a:fillRect/>
          </a:stretch>
        </p:blipFill>
        <p:spPr bwMode="auto">
          <a:xfrm>
            <a:off x="3581400" y="2743200"/>
            <a:ext cx="3048000" cy="2590800"/>
          </a:xfrm>
          <a:prstGeom prst="rect">
            <a:avLst/>
          </a:prstGeom>
          <a:noFill/>
          <a:ln w="9525">
            <a:noFill/>
            <a:miter lim="800000"/>
            <a:headEnd/>
            <a:tailEnd/>
          </a:ln>
        </p:spPr>
      </p:pic>
      <p:sp>
        <p:nvSpPr>
          <p:cNvPr id="9" name="Content Placeholder 3"/>
          <p:cNvSpPr txBox="1">
            <a:spLocks/>
          </p:cNvSpPr>
          <p:nvPr/>
        </p:nvSpPr>
        <p:spPr bwMode="auto">
          <a:xfrm>
            <a:off x="838200" y="2362200"/>
            <a:ext cx="8039100" cy="2743200"/>
          </a:xfrm>
          <a:prstGeom prst="rect">
            <a:avLst/>
          </a:prstGeom>
          <a:noFill/>
          <a:ln w="9525">
            <a:noFill/>
            <a:miter lim="800000"/>
            <a:headEnd/>
            <a:tailEnd/>
          </a:ln>
          <a:effectLst/>
        </p:spPr>
        <p:txBody>
          <a:bodyPr/>
          <a:lstStyle/>
          <a:p>
            <a:pPr marL="168275" indent="411163" algn="ctr">
              <a:defRPr/>
            </a:pPr>
            <a:r>
              <a:rPr lang="en-US" kern="0" dirty="0">
                <a:solidFill>
                  <a:schemeClr val="tx1"/>
                </a:solidFill>
                <a:latin typeface="+mn-lt"/>
              </a:rPr>
              <a:t>WEAVING</a:t>
            </a:r>
          </a:p>
          <a:p>
            <a:pPr marL="342900" indent="-342900">
              <a:buFont typeface="Wingdings" pitchFamily="2" charset="2"/>
              <a:buNone/>
              <a:defRPr/>
            </a:pPr>
            <a:endParaRPr lang="en-US" sz="4400" kern="0" dirty="0">
              <a:solidFill>
                <a:schemeClr val="tx1"/>
              </a:solidFill>
              <a:latin typeface="+mn-lt"/>
            </a:endParaRPr>
          </a:p>
        </p:txBody>
      </p:sp>
      <p:sp>
        <p:nvSpPr>
          <p:cNvPr id="10" name="Slide Number Placeholder 9"/>
          <p:cNvSpPr>
            <a:spLocks noGrp="1"/>
          </p:cNvSpPr>
          <p:nvPr>
            <p:ph type="sldNum" sz="quarter" idx="12"/>
          </p:nvPr>
        </p:nvSpPr>
        <p:spPr/>
        <p:txBody>
          <a:bodyPr/>
          <a:lstStyle/>
          <a:p>
            <a:pPr>
              <a:defRPr/>
            </a:pPr>
            <a:fld id="{C1DDD0D1-FFEE-464C-8ADC-C0092D1C3D30}"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chor="ctr"/>
          <a:lstStyle/>
          <a:p>
            <a:pPr eaLnBrk="1" hangingPunct="1"/>
            <a:r>
              <a:rPr lang="en-US" dirty="0"/>
              <a:t>                </a:t>
            </a:r>
            <a:r>
              <a:rPr lang="en-US" dirty="0">
                <a:solidFill>
                  <a:srgbClr val="002060"/>
                </a:solidFill>
              </a:rPr>
              <a:t>UNIT LOCATIONS</a:t>
            </a:r>
          </a:p>
        </p:txBody>
      </p:sp>
      <p:sp>
        <p:nvSpPr>
          <p:cNvPr id="25603" name="Rectangle 3"/>
          <p:cNvSpPr>
            <a:spLocks noGrp="1" noChangeArrowheads="1"/>
          </p:cNvSpPr>
          <p:nvPr>
            <p:ph idx="1"/>
          </p:nvPr>
        </p:nvSpPr>
        <p:spPr>
          <a:xfrm>
            <a:off x="914400" y="2362200"/>
            <a:ext cx="8001000" cy="4114800"/>
          </a:xfrm>
        </p:spPr>
        <p:txBody>
          <a:bodyPr/>
          <a:lstStyle/>
          <a:p>
            <a:pPr marL="457200" indent="-457200" eaLnBrk="1" hangingPunct="1">
              <a:defRPr/>
            </a:pPr>
            <a:endParaRPr lang="en-US" sz="3200" b="1" dirty="0">
              <a:latin typeface="Viner Hand ITC" pitchFamily="66" charset="0"/>
            </a:endParaRPr>
          </a:p>
          <a:p>
            <a:pPr marL="457200" indent="-457200" eaLnBrk="1" hangingPunct="1">
              <a:defRPr/>
            </a:pPr>
            <a:endParaRPr lang="en-US" sz="3200" b="1" dirty="0">
              <a:latin typeface="Viner Hand ITC" pitchFamily="66" charset="0"/>
            </a:endParaRPr>
          </a:p>
          <a:p>
            <a:pPr marL="457200" indent="-457200" eaLnBrk="1" hangingPunct="1">
              <a:defRPr/>
            </a:pPr>
            <a:r>
              <a:rPr lang="en-US" sz="3200" b="1" dirty="0">
                <a:latin typeface="Viner Hand ITC" pitchFamily="66" charset="0"/>
              </a:rPr>
              <a:t>Weaving </a:t>
            </a:r>
          </a:p>
          <a:p>
            <a:pPr marL="1204913" indent="-1204913" eaLnBrk="1" hangingPunct="1">
              <a:buNone/>
              <a:defRPr/>
            </a:pPr>
            <a:r>
              <a:rPr lang="en-US" sz="2400" b="1" dirty="0">
                <a:latin typeface="Viner Hand ITC" pitchFamily="66" charset="0"/>
              </a:rPr>
              <a:t>	</a:t>
            </a:r>
            <a:r>
              <a:rPr lang="en-US" sz="2400" dirty="0"/>
              <a:t>M. M. Road, </a:t>
            </a:r>
            <a:r>
              <a:rPr lang="en-US" sz="2400" dirty="0" err="1"/>
              <a:t>Chowk</a:t>
            </a:r>
            <a:r>
              <a:rPr lang="en-US" sz="2400" dirty="0"/>
              <a:t> </a:t>
            </a:r>
            <a:r>
              <a:rPr lang="en-US" sz="2400" dirty="0" err="1"/>
              <a:t>Sarwar</a:t>
            </a:r>
            <a:r>
              <a:rPr lang="en-US" sz="2400" dirty="0"/>
              <a:t>  </a:t>
            </a:r>
            <a:r>
              <a:rPr lang="en-US" sz="2400" dirty="0" err="1"/>
              <a:t>Shaheed</a:t>
            </a:r>
            <a:r>
              <a:rPr lang="en-US" sz="2400" dirty="0"/>
              <a:t>, District </a:t>
            </a:r>
            <a:r>
              <a:rPr lang="en-US" sz="2400" dirty="0" err="1"/>
              <a:t>Muzaffargarh</a:t>
            </a:r>
            <a:r>
              <a:rPr lang="en-US" sz="2400" dirty="0"/>
              <a:t>.</a:t>
            </a:r>
          </a:p>
        </p:txBody>
      </p:sp>
      <p:pic>
        <p:nvPicPr>
          <p:cNvPr id="9220" name="Picture 4" descr="C:\Users\rahim\Desktop\index.png"/>
          <p:cNvPicPr>
            <a:picLocks noChangeAspect="1" noChangeArrowheads="1"/>
          </p:cNvPicPr>
          <p:nvPr/>
        </p:nvPicPr>
        <p:blipFill>
          <a:blip r:embed="rId2" cstate="print"/>
          <a:srcRect/>
          <a:stretch>
            <a:fillRect/>
          </a:stretch>
        </p:blipFill>
        <p:spPr bwMode="auto">
          <a:xfrm>
            <a:off x="1371600" y="914400"/>
            <a:ext cx="995363" cy="9953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42332706-024A-46D3-B485-5DDE1CCCB8C0}"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762000"/>
            <a:ext cx="8001000" cy="1066800"/>
          </a:xfrm>
        </p:spPr>
        <p:txBody>
          <a:bodyPr anchor="ctr"/>
          <a:lstStyle/>
          <a:p>
            <a:pPr eaLnBrk="1" hangingPunct="1"/>
            <a:br>
              <a:rPr lang="en-US" dirty="0"/>
            </a:br>
            <a:r>
              <a:rPr lang="en-US" dirty="0">
                <a:solidFill>
                  <a:srgbClr val="002060"/>
                </a:solidFill>
              </a:rPr>
              <a:t>MAJOR PRODUCTS</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1919076"/>
              </p:ext>
            </p:extLst>
          </p:nvPr>
        </p:nvGraphicFramePr>
        <p:xfrm>
          <a:off x="914400" y="2438400"/>
          <a:ext cx="8001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pPr>
              <a:defRPr/>
            </a:pPr>
            <a:fld id="{42332706-024A-46D3-B485-5DDE1CCCB8C0}" type="slidenum">
              <a:rPr lang="en-US" smtClean="0"/>
              <a:pPr>
                <a:defRPr/>
              </a:pPr>
              <a:t>5</a:t>
            </a:fld>
            <a:endParaRPr lang="en-US"/>
          </a:p>
        </p:txBody>
      </p:sp>
      <p:pic>
        <p:nvPicPr>
          <p:cNvPr id="7" name="Picture 2" descr="C:\Users\rahim\Desktop\fabric.jpg"/>
          <p:cNvPicPr>
            <a:picLocks noChangeAspect="1" noChangeArrowheads="1"/>
          </p:cNvPicPr>
          <p:nvPr/>
        </p:nvPicPr>
        <p:blipFill>
          <a:blip r:embed="rId7" cstate="print"/>
          <a:srcRect/>
          <a:stretch>
            <a:fillRect/>
          </a:stretch>
        </p:blipFill>
        <p:spPr bwMode="auto">
          <a:xfrm>
            <a:off x="5105400" y="3200400"/>
            <a:ext cx="1295400" cy="236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chor="ctr"/>
          <a:lstStyle/>
          <a:p>
            <a:pPr eaLnBrk="1" hangingPunct="1"/>
            <a:r>
              <a:rPr lang="en-US" dirty="0"/>
              <a:t>                    </a:t>
            </a:r>
            <a:r>
              <a:rPr lang="en-US" dirty="0">
                <a:solidFill>
                  <a:srgbClr val="002060"/>
                </a:solidFill>
              </a:rPr>
              <a:t>KEY BUYERS</a:t>
            </a:r>
          </a:p>
        </p:txBody>
      </p:sp>
      <p:graphicFrame>
        <p:nvGraphicFramePr>
          <p:cNvPr id="4" name="Content Placeholder 3"/>
          <p:cNvGraphicFramePr>
            <a:graphicFrameLocks noGrp="1"/>
          </p:cNvGraphicFramePr>
          <p:nvPr>
            <p:ph idx="1"/>
          </p:nvPr>
        </p:nvGraphicFramePr>
        <p:xfrm>
          <a:off x="914400" y="2362200"/>
          <a:ext cx="8001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1438670173"/>
              </p:ext>
            </p:extLst>
          </p:nvPr>
        </p:nvGraphicFramePr>
        <p:xfrm>
          <a:off x="1524000" y="23622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3075" name="Picture 3" descr="C:\Users\rahim\Desktop\buyer.png"/>
          <p:cNvPicPr>
            <a:picLocks noChangeAspect="1" noChangeArrowheads="1"/>
          </p:cNvPicPr>
          <p:nvPr/>
        </p:nvPicPr>
        <p:blipFill>
          <a:blip r:embed="rId12" cstate="print"/>
          <a:srcRect/>
          <a:stretch>
            <a:fillRect/>
          </a:stretch>
        </p:blipFill>
        <p:spPr bwMode="auto">
          <a:xfrm>
            <a:off x="1524000" y="762001"/>
            <a:ext cx="1447799" cy="1143000"/>
          </a:xfrm>
          <a:prstGeom prst="rect">
            <a:avLst/>
          </a:prstGeom>
          <a:noFill/>
        </p:spPr>
      </p:pic>
      <p:sp>
        <p:nvSpPr>
          <p:cNvPr id="6" name="Slide Number Placeholder 5"/>
          <p:cNvSpPr>
            <a:spLocks noGrp="1"/>
          </p:cNvSpPr>
          <p:nvPr>
            <p:ph type="sldNum" sz="quarter" idx="12"/>
          </p:nvPr>
        </p:nvSpPr>
        <p:spPr/>
        <p:txBody>
          <a:bodyPr/>
          <a:lstStyle/>
          <a:p>
            <a:pPr>
              <a:defRPr/>
            </a:pPr>
            <a:fld id="{42332706-024A-46D3-B485-5DDE1CCCB8C0}"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solidFill>
                  <a:srgbClr val="002060"/>
                </a:solidFill>
              </a:rPr>
              <a:t>PROFIT OR LOSS STATEMENT</a:t>
            </a:r>
            <a:br>
              <a:rPr lang="en-US" dirty="0">
                <a:solidFill>
                  <a:srgbClr val="002060"/>
                </a:solidFill>
              </a:rPr>
            </a:br>
            <a:r>
              <a:rPr lang="en-US" dirty="0">
                <a:solidFill>
                  <a:srgbClr val="002060"/>
                </a:solidFill>
              </a:rPr>
              <a:t>For the year ended June 30, 2024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0094014"/>
              </p:ext>
            </p:extLst>
          </p:nvPr>
        </p:nvGraphicFramePr>
        <p:xfrm>
          <a:off x="1066800" y="2438400"/>
          <a:ext cx="7162800" cy="4070112"/>
        </p:xfrm>
        <a:graphic>
          <a:graphicData uri="http://schemas.openxmlformats.org/drawingml/2006/table">
            <a:tbl>
              <a:tblPr firstRow="1" bandRow="1">
                <a:tableStyleId>{5C22544A-7EE6-4342-B048-85BDC9FD1C3A}</a:tableStyleId>
              </a:tblPr>
              <a:tblGrid>
                <a:gridCol w="2197678">
                  <a:extLst>
                    <a:ext uri="{9D8B030D-6E8A-4147-A177-3AD203B41FA5}">
                      <a16:colId xmlns:a16="http://schemas.microsoft.com/office/drawing/2014/main" val="20000"/>
                    </a:ext>
                  </a:extLst>
                </a:gridCol>
                <a:gridCol w="1220932">
                  <a:extLst>
                    <a:ext uri="{9D8B030D-6E8A-4147-A177-3AD203B41FA5}">
                      <a16:colId xmlns:a16="http://schemas.microsoft.com/office/drawing/2014/main" val="20001"/>
                    </a:ext>
                  </a:extLst>
                </a:gridCol>
                <a:gridCol w="1220932">
                  <a:extLst>
                    <a:ext uri="{9D8B030D-6E8A-4147-A177-3AD203B41FA5}">
                      <a16:colId xmlns:a16="http://schemas.microsoft.com/office/drawing/2014/main" val="20002"/>
                    </a:ext>
                  </a:extLst>
                </a:gridCol>
                <a:gridCol w="1465118">
                  <a:extLst>
                    <a:ext uri="{9D8B030D-6E8A-4147-A177-3AD203B41FA5}">
                      <a16:colId xmlns:a16="http://schemas.microsoft.com/office/drawing/2014/main" val="20003"/>
                    </a:ext>
                  </a:extLst>
                </a:gridCol>
                <a:gridCol w="1058140">
                  <a:extLst>
                    <a:ext uri="{9D8B030D-6E8A-4147-A177-3AD203B41FA5}">
                      <a16:colId xmlns:a16="http://schemas.microsoft.com/office/drawing/2014/main" val="20004"/>
                    </a:ext>
                  </a:extLst>
                </a:gridCol>
              </a:tblGrid>
              <a:tr h="525952">
                <a:tc rowSpan="2">
                  <a:txBody>
                    <a:bodyPr/>
                    <a:lstStyle/>
                    <a:p>
                      <a:pPr algn="l" fontAlgn="b"/>
                      <a:r>
                        <a:rPr lang="en-US" sz="2400" b="1" i="0" u="none" strike="noStrike" dirty="0">
                          <a:solidFill>
                            <a:schemeClr val="tx1"/>
                          </a:solidFill>
                          <a:latin typeface="+mn-lt"/>
                        </a:rPr>
                        <a:t>Heads</a:t>
                      </a:r>
                    </a:p>
                  </a:txBody>
                  <a:tcPr marL="0" marR="0" marT="0" marB="0" anchor="ctr"/>
                </a:tc>
                <a:tc>
                  <a:txBody>
                    <a:bodyPr/>
                    <a:lstStyle/>
                    <a:p>
                      <a:pPr algn="ctr" fontAlgn="b"/>
                      <a:r>
                        <a:rPr lang="en-US" sz="2000" b="1" i="0" u="none" strike="noStrike" dirty="0">
                          <a:solidFill>
                            <a:schemeClr val="tx1"/>
                          </a:solidFill>
                          <a:latin typeface="+mn-lt"/>
                        </a:rPr>
                        <a:t>2024</a:t>
                      </a:r>
                    </a:p>
                  </a:txBody>
                  <a:tcPr marL="0" marR="0" marT="0" marB="0" anchor="ctr"/>
                </a:tc>
                <a:tc>
                  <a:txBody>
                    <a:bodyPr/>
                    <a:lstStyle/>
                    <a:p>
                      <a:pPr algn="ctr" fontAlgn="b"/>
                      <a:r>
                        <a:rPr lang="en-US" sz="2000" b="1" i="0" u="none" strike="noStrike" dirty="0">
                          <a:solidFill>
                            <a:schemeClr val="tx1"/>
                          </a:solidFill>
                          <a:latin typeface="+mn-lt"/>
                        </a:rPr>
                        <a:t>2023</a:t>
                      </a:r>
                    </a:p>
                  </a:txBody>
                  <a:tcPr marL="0" marR="0" marT="0" marB="0" anchor="ctr"/>
                </a:tc>
                <a:tc>
                  <a:txBody>
                    <a:bodyPr/>
                    <a:lstStyle/>
                    <a:p>
                      <a:pPr algn="ctr"/>
                      <a:r>
                        <a:rPr lang="en-US" sz="1800" b="1" dirty="0">
                          <a:solidFill>
                            <a:schemeClr val="tx1"/>
                          </a:solidFill>
                          <a:latin typeface="+mn-lt"/>
                        </a:rPr>
                        <a:t>Variance</a:t>
                      </a:r>
                    </a:p>
                  </a:txBody>
                  <a:tcPr anchor="ctr"/>
                </a:tc>
                <a:tc rowSpan="2">
                  <a:txBody>
                    <a:bodyPr/>
                    <a:lstStyle/>
                    <a:p>
                      <a:pPr algn="ctr"/>
                      <a:r>
                        <a:rPr lang="en-US" sz="1200" b="1" dirty="0">
                          <a:solidFill>
                            <a:schemeClr val="tx1"/>
                          </a:solidFill>
                          <a:latin typeface="+mn-lt"/>
                        </a:rPr>
                        <a:t>Percentage</a:t>
                      </a:r>
                    </a:p>
                  </a:txBody>
                  <a:tcPr anchor="ctr"/>
                </a:tc>
                <a:extLst>
                  <a:ext uri="{0D108BD9-81ED-4DB2-BD59-A6C34878D82A}">
                    <a16:rowId xmlns:a16="http://schemas.microsoft.com/office/drawing/2014/main" val="10000"/>
                  </a:ext>
                </a:extLst>
              </a:tr>
              <a:tr h="262976">
                <a:tc vMerge="1">
                  <a:txBody>
                    <a:bodyPr/>
                    <a:lstStyle/>
                    <a:p>
                      <a:pPr algn="l" fontAlgn="b"/>
                      <a:endParaRPr lang="en-US" sz="1400" b="0" i="0" u="none" strike="noStrike" dirty="0">
                        <a:solidFill>
                          <a:srgbClr val="000000"/>
                        </a:solidFill>
                        <a:latin typeface="Calibri"/>
                      </a:endParaRPr>
                    </a:p>
                  </a:txBody>
                  <a:tcPr marL="0" marR="0" marT="0" marB="0"/>
                </a:tc>
                <a:tc gridSpan="3">
                  <a:txBody>
                    <a:bodyPr/>
                    <a:lstStyle/>
                    <a:p>
                      <a:pPr algn="ctr" fontAlgn="b"/>
                      <a:r>
                        <a:rPr lang="en-US" sz="1800" b="1" i="0" u="none" strike="noStrike" dirty="0">
                          <a:solidFill>
                            <a:srgbClr val="000000"/>
                          </a:solidFill>
                          <a:latin typeface="Calibri"/>
                        </a:rPr>
                        <a:t>Rupees (Million)</a:t>
                      </a:r>
                    </a:p>
                  </a:txBody>
                  <a:tcPr marL="0" marR="0" marT="0" marB="0" anchor="ctr"/>
                </a:tc>
                <a:tc hMerge="1">
                  <a:txBody>
                    <a:bodyPr/>
                    <a:lstStyle/>
                    <a:p>
                      <a:pPr algn="ctr" fontAlgn="b"/>
                      <a:endParaRPr lang="en-US" sz="1200" b="0" i="0" u="none" strike="noStrike" dirty="0">
                        <a:solidFill>
                          <a:srgbClr val="000000"/>
                        </a:solidFill>
                        <a:latin typeface="Calibri"/>
                      </a:endParaRPr>
                    </a:p>
                  </a:txBody>
                  <a:tcPr marL="0" marR="0" marT="0" marB="0" anchor="ctr"/>
                </a:tc>
                <a:tc hMerge="1">
                  <a:txBody>
                    <a:bodyPr/>
                    <a:lstStyle/>
                    <a:p>
                      <a:pPr algn="ctr" fontAlgn="b"/>
                      <a:endParaRPr lang="en-US" sz="1200" b="1" i="0" u="none" strike="noStrike" dirty="0">
                        <a:solidFill>
                          <a:srgbClr val="000000"/>
                        </a:solidFill>
                        <a:latin typeface="Calibri"/>
                      </a:endParaRPr>
                    </a:p>
                  </a:txBody>
                  <a:tcPr marL="0" marR="0" marT="0" marB="0" anchor="ctr"/>
                </a:tc>
                <a:tc vMerge="1">
                  <a:txBody>
                    <a:bodyPr/>
                    <a:lstStyle/>
                    <a:p>
                      <a:pPr algn="ctr" fontAlgn="b"/>
                      <a:endParaRPr lang="en-US" sz="1200" b="1" i="0" u="none" strike="noStrike" dirty="0">
                        <a:solidFill>
                          <a:srgbClr val="000000"/>
                        </a:solidFill>
                        <a:latin typeface="Calibri"/>
                      </a:endParaRPr>
                    </a:p>
                  </a:txBody>
                  <a:tcPr marL="0" marR="0" marT="0" marB="0" anchor="ctr"/>
                </a:tc>
                <a:extLst>
                  <a:ext uri="{0D108BD9-81ED-4DB2-BD59-A6C34878D82A}">
                    <a16:rowId xmlns:a16="http://schemas.microsoft.com/office/drawing/2014/main" val="10001"/>
                  </a:ext>
                </a:extLst>
              </a:tr>
              <a:tr h="262976">
                <a:tc>
                  <a:txBody>
                    <a:bodyPr/>
                    <a:lstStyle/>
                    <a:p>
                      <a:pPr algn="l" rtl="0" fontAlgn="b"/>
                      <a:r>
                        <a:rPr lang="en-US" sz="1400" b="0" i="0" u="none" strike="noStrike" dirty="0">
                          <a:solidFill>
                            <a:srgbClr val="000000"/>
                          </a:solidFill>
                          <a:latin typeface="Calibri"/>
                        </a:rPr>
                        <a:t>Sales  - net</a:t>
                      </a:r>
                    </a:p>
                  </a:txBody>
                  <a:tcPr marL="0" marR="0" marT="0" marB="0" anchor="b"/>
                </a:tc>
                <a:tc>
                  <a:txBody>
                    <a:bodyPr/>
                    <a:lstStyle/>
                    <a:p>
                      <a:pPr algn="r" rtl="0" fontAlgn="b"/>
                      <a:r>
                        <a:rPr lang="en-US" sz="1200" b="1" i="0" u="none" strike="noStrike" dirty="0">
                          <a:solidFill>
                            <a:srgbClr val="000000"/>
                          </a:solidFill>
                          <a:latin typeface="Calibri"/>
                        </a:rPr>
                        <a:t>5,078</a:t>
                      </a:r>
                    </a:p>
                  </a:txBody>
                  <a:tcPr marL="0" marR="0" marT="0" marB="0" anchor="b"/>
                </a:tc>
                <a:tc>
                  <a:txBody>
                    <a:bodyPr/>
                    <a:lstStyle/>
                    <a:p>
                      <a:pPr algn="r" rtl="0" fontAlgn="b"/>
                      <a:r>
                        <a:rPr lang="en-US" sz="1200" b="0" i="0" u="none" strike="noStrike" dirty="0">
                          <a:solidFill>
                            <a:srgbClr val="000000"/>
                          </a:solidFill>
                          <a:latin typeface="Calibri"/>
                        </a:rPr>
                        <a:t>4,327</a:t>
                      </a:r>
                    </a:p>
                  </a:txBody>
                  <a:tcPr marL="0" marR="0" marT="0" marB="0" anchor="b"/>
                </a:tc>
                <a:tc>
                  <a:txBody>
                    <a:bodyPr/>
                    <a:lstStyle/>
                    <a:p>
                      <a:pPr algn="r" rtl="0" fontAlgn="b"/>
                      <a:r>
                        <a:rPr lang="en-US" sz="1200" b="1" i="0" u="none" strike="noStrike" dirty="0">
                          <a:solidFill>
                            <a:srgbClr val="000000"/>
                          </a:solidFill>
                          <a:latin typeface="Calibri"/>
                        </a:rPr>
                        <a:t>              751.22</a:t>
                      </a:r>
                    </a:p>
                  </a:txBody>
                  <a:tcPr marL="0" marR="0" marT="0" marB="0" anchor="b"/>
                </a:tc>
                <a:tc>
                  <a:txBody>
                    <a:bodyPr/>
                    <a:lstStyle/>
                    <a:p>
                      <a:pPr algn="r" rtl="0" fontAlgn="b"/>
                      <a:r>
                        <a:rPr lang="en-US" sz="1200" b="1" i="0" u="none" strike="noStrike" dirty="0">
                          <a:solidFill>
                            <a:srgbClr val="000000"/>
                          </a:solidFill>
                          <a:latin typeface="Calibri"/>
                        </a:rPr>
                        <a:t>17.36%</a:t>
                      </a:r>
                    </a:p>
                  </a:txBody>
                  <a:tcPr marL="0" marR="0" marT="0" marB="0" anchor="b"/>
                </a:tc>
                <a:extLst>
                  <a:ext uri="{0D108BD9-81ED-4DB2-BD59-A6C34878D82A}">
                    <a16:rowId xmlns:a16="http://schemas.microsoft.com/office/drawing/2014/main" val="10002"/>
                  </a:ext>
                </a:extLst>
              </a:tr>
              <a:tr h="262976">
                <a:tc>
                  <a:txBody>
                    <a:bodyPr/>
                    <a:lstStyle/>
                    <a:p>
                      <a:pPr algn="l" rtl="0" fontAlgn="b"/>
                      <a:r>
                        <a:rPr lang="en-US" sz="1400" b="0" i="0" u="none" strike="noStrike" dirty="0">
                          <a:solidFill>
                            <a:srgbClr val="000000"/>
                          </a:solidFill>
                          <a:latin typeface="Calibri"/>
                        </a:rPr>
                        <a:t>Cost of sales</a:t>
                      </a:r>
                    </a:p>
                  </a:txBody>
                  <a:tcPr marL="0" marR="0" marT="0" marB="0" anchor="b"/>
                </a:tc>
                <a:tc>
                  <a:txBody>
                    <a:bodyPr/>
                    <a:lstStyle/>
                    <a:p>
                      <a:pPr algn="r" rtl="0" fontAlgn="b"/>
                      <a:r>
                        <a:rPr lang="en-US" sz="1200" b="1" i="0" u="none" strike="noStrike" dirty="0">
                          <a:solidFill>
                            <a:srgbClr val="000000"/>
                          </a:solidFill>
                          <a:latin typeface="Calibri"/>
                        </a:rPr>
                        <a:t>-4,772</a:t>
                      </a:r>
                    </a:p>
                  </a:txBody>
                  <a:tcPr marL="0" marR="0" marT="0" marB="0" anchor="b"/>
                </a:tc>
                <a:tc>
                  <a:txBody>
                    <a:bodyPr/>
                    <a:lstStyle/>
                    <a:p>
                      <a:pPr algn="r" rtl="0" fontAlgn="b"/>
                      <a:r>
                        <a:rPr lang="en-US" sz="1200" b="0" i="0" u="none" strike="noStrike" dirty="0">
                          <a:solidFill>
                            <a:srgbClr val="000000"/>
                          </a:solidFill>
                          <a:latin typeface="Calibri"/>
                        </a:rPr>
                        <a:t>-3,958</a:t>
                      </a:r>
                    </a:p>
                  </a:txBody>
                  <a:tcPr marL="0" marR="0" marT="0" marB="0" anchor="b"/>
                </a:tc>
                <a:tc>
                  <a:txBody>
                    <a:bodyPr/>
                    <a:lstStyle/>
                    <a:p>
                      <a:pPr algn="r" rtl="0" fontAlgn="b"/>
                      <a:r>
                        <a:rPr lang="en-US" sz="1200" b="1" i="0" u="none" strike="noStrike" dirty="0">
                          <a:solidFill>
                            <a:srgbClr val="000000"/>
                          </a:solidFill>
                          <a:latin typeface="Calibri"/>
                        </a:rPr>
                        <a:t>              (814.17)</a:t>
                      </a:r>
                    </a:p>
                  </a:txBody>
                  <a:tcPr marL="0" marR="0" marT="0" marB="0" anchor="b"/>
                </a:tc>
                <a:tc>
                  <a:txBody>
                    <a:bodyPr/>
                    <a:lstStyle/>
                    <a:p>
                      <a:pPr algn="r" rtl="0" fontAlgn="b"/>
                      <a:r>
                        <a:rPr lang="en-US" sz="1200" b="1" i="0" u="none" strike="noStrike" dirty="0">
                          <a:solidFill>
                            <a:srgbClr val="000000"/>
                          </a:solidFill>
                          <a:latin typeface="Calibri"/>
                        </a:rPr>
                        <a:t>-20.57%</a:t>
                      </a:r>
                    </a:p>
                  </a:txBody>
                  <a:tcPr marL="0" marR="0" marT="0" marB="0" anchor="b"/>
                </a:tc>
                <a:extLst>
                  <a:ext uri="{0D108BD9-81ED-4DB2-BD59-A6C34878D82A}">
                    <a16:rowId xmlns:a16="http://schemas.microsoft.com/office/drawing/2014/main" val="10003"/>
                  </a:ext>
                </a:extLst>
              </a:tr>
              <a:tr h="262976">
                <a:tc>
                  <a:txBody>
                    <a:bodyPr/>
                    <a:lstStyle/>
                    <a:p>
                      <a:pPr algn="l" rtl="0" fontAlgn="b"/>
                      <a:r>
                        <a:rPr lang="en-US" sz="1400" b="1" i="0" u="none" strike="noStrike" dirty="0">
                          <a:solidFill>
                            <a:srgbClr val="000000"/>
                          </a:solidFill>
                          <a:latin typeface="Calibri"/>
                        </a:rPr>
                        <a:t>Gross profit</a:t>
                      </a:r>
                    </a:p>
                  </a:txBody>
                  <a:tcPr marL="0" marR="0" marT="0" marB="0" anchor="b"/>
                </a:tc>
                <a:tc>
                  <a:txBody>
                    <a:bodyPr/>
                    <a:lstStyle/>
                    <a:p>
                      <a:pPr algn="r" rtl="0" fontAlgn="b"/>
                      <a:r>
                        <a:rPr lang="en-US" sz="1200" b="1" i="0" u="none" strike="noStrike" dirty="0">
                          <a:solidFill>
                            <a:srgbClr val="000000"/>
                          </a:solidFill>
                          <a:latin typeface="Calibri"/>
                        </a:rPr>
                        <a:t>             306.63 </a:t>
                      </a:r>
                    </a:p>
                  </a:txBody>
                  <a:tcPr marL="0" marR="0" marT="0" marB="0" anchor="b"/>
                </a:tc>
                <a:tc>
                  <a:txBody>
                    <a:bodyPr/>
                    <a:lstStyle/>
                    <a:p>
                      <a:pPr algn="r" rtl="0" fontAlgn="b"/>
                      <a:r>
                        <a:rPr lang="en-US" sz="1200" b="0" i="0" u="none" strike="noStrike" dirty="0">
                          <a:solidFill>
                            <a:srgbClr val="000000"/>
                          </a:solidFill>
                          <a:latin typeface="Calibri"/>
                        </a:rPr>
                        <a:t>            369.58 </a:t>
                      </a:r>
                    </a:p>
                  </a:txBody>
                  <a:tcPr marL="0" marR="0" marT="0" marB="0" anchor="b"/>
                </a:tc>
                <a:tc>
                  <a:txBody>
                    <a:bodyPr/>
                    <a:lstStyle/>
                    <a:p>
                      <a:pPr algn="r" rtl="0" fontAlgn="b"/>
                      <a:r>
                        <a:rPr lang="en-US" sz="1200" b="1" i="0" u="none" strike="noStrike" dirty="0">
                          <a:solidFill>
                            <a:srgbClr val="000000"/>
                          </a:solidFill>
                          <a:latin typeface="Calibri"/>
                        </a:rPr>
                        <a:t>                  62.95 </a:t>
                      </a:r>
                    </a:p>
                  </a:txBody>
                  <a:tcPr marL="0" marR="0" marT="0" marB="0" anchor="b"/>
                </a:tc>
                <a:tc>
                  <a:txBody>
                    <a:bodyPr/>
                    <a:lstStyle/>
                    <a:p>
                      <a:pPr algn="r" rtl="0" fontAlgn="b"/>
                      <a:r>
                        <a:rPr lang="en-US" sz="1200" b="1" i="0" u="none" strike="noStrike" dirty="0">
                          <a:solidFill>
                            <a:srgbClr val="000000"/>
                          </a:solidFill>
                          <a:latin typeface="Calibri"/>
                        </a:rPr>
                        <a:t>17.03%</a:t>
                      </a:r>
                    </a:p>
                  </a:txBody>
                  <a:tcPr marL="0" marR="0" marT="0" marB="0" anchor="b"/>
                </a:tc>
                <a:extLst>
                  <a:ext uri="{0D108BD9-81ED-4DB2-BD59-A6C34878D82A}">
                    <a16:rowId xmlns:a16="http://schemas.microsoft.com/office/drawing/2014/main" val="10004"/>
                  </a:ext>
                </a:extLst>
              </a:tr>
              <a:tr h="262976">
                <a:tc>
                  <a:txBody>
                    <a:bodyPr/>
                    <a:lstStyle/>
                    <a:p>
                      <a:pPr algn="l" rtl="0" fontAlgn="b"/>
                      <a:r>
                        <a:rPr lang="en-US" sz="1400" b="0" i="0" u="none" strike="noStrike" dirty="0">
                          <a:solidFill>
                            <a:srgbClr val="000000"/>
                          </a:solidFill>
                          <a:latin typeface="Calibri"/>
                        </a:rPr>
                        <a:t>Other income</a:t>
                      </a:r>
                    </a:p>
                  </a:txBody>
                  <a:tcPr marL="0" marR="0" marT="0" marB="0" anchor="b"/>
                </a:tc>
                <a:tc>
                  <a:txBody>
                    <a:bodyPr/>
                    <a:lstStyle/>
                    <a:p>
                      <a:pPr algn="r" rtl="0" fontAlgn="b"/>
                      <a:r>
                        <a:rPr lang="en-US" sz="1200" b="1" i="0" u="none" strike="noStrike" dirty="0">
                          <a:solidFill>
                            <a:srgbClr val="000000"/>
                          </a:solidFill>
                          <a:latin typeface="Calibri"/>
                        </a:rPr>
                        <a:t>                 37.33 </a:t>
                      </a:r>
                    </a:p>
                  </a:txBody>
                  <a:tcPr marL="0" marR="0" marT="0" marB="0" anchor="b"/>
                </a:tc>
                <a:tc>
                  <a:txBody>
                    <a:bodyPr/>
                    <a:lstStyle/>
                    <a:p>
                      <a:pPr algn="r" rtl="0" fontAlgn="b"/>
                      <a:r>
                        <a:rPr lang="en-US" sz="1200" b="0" i="0" u="none" strike="noStrike" dirty="0">
                          <a:solidFill>
                            <a:srgbClr val="000000"/>
                          </a:solidFill>
                          <a:latin typeface="Calibri"/>
                        </a:rPr>
                        <a:t>4.13</a:t>
                      </a:r>
                    </a:p>
                  </a:txBody>
                  <a:tcPr marL="0" marR="0" marT="0" marB="0" anchor="b"/>
                </a:tc>
                <a:tc>
                  <a:txBody>
                    <a:bodyPr/>
                    <a:lstStyle/>
                    <a:p>
                      <a:pPr algn="r" rtl="0" fontAlgn="b"/>
                      <a:r>
                        <a:rPr lang="en-US" sz="1200" b="1" i="0" u="none" strike="noStrike" dirty="0">
                          <a:solidFill>
                            <a:srgbClr val="000000"/>
                          </a:solidFill>
                          <a:latin typeface="Calibri"/>
                        </a:rPr>
                        <a:t>                  33.20 </a:t>
                      </a:r>
                    </a:p>
                  </a:txBody>
                  <a:tcPr marL="0" marR="0" marT="0" marB="0" anchor="b"/>
                </a:tc>
                <a:tc>
                  <a:txBody>
                    <a:bodyPr/>
                    <a:lstStyle/>
                    <a:p>
                      <a:pPr algn="r" rtl="0" fontAlgn="b"/>
                      <a:r>
                        <a:rPr lang="en-US" sz="1200" b="1" i="0" u="none" strike="noStrike" dirty="0">
                          <a:solidFill>
                            <a:srgbClr val="000000"/>
                          </a:solidFill>
                          <a:latin typeface="Calibri"/>
                        </a:rPr>
                        <a:t>803.25%</a:t>
                      </a:r>
                    </a:p>
                  </a:txBody>
                  <a:tcPr marL="0" marR="0" marT="0" marB="0" anchor="b"/>
                </a:tc>
                <a:extLst>
                  <a:ext uri="{0D108BD9-81ED-4DB2-BD59-A6C34878D82A}">
                    <a16:rowId xmlns:a16="http://schemas.microsoft.com/office/drawing/2014/main" val="10005"/>
                  </a:ext>
                </a:extLst>
              </a:tr>
              <a:tr h="262976">
                <a:tc>
                  <a:txBody>
                    <a:bodyPr/>
                    <a:lstStyle/>
                    <a:p>
                      <a:pPr algn="l" rtl="0" fontAlgn="b"/>
                      <a:r>
                        <a:rPr lang="en-US" sz="1400" b="0" i="0" u="none" strike="noStrike">
                          <a:solidFill>
                            <a:srgbClr val="000000"/>
                          </a:solidFill>
                          <a:latin typeface="Calibri"/>
                        </a:rPr>
                        <a:t>Profit / (Loss) on trading</a:t>
                      </a:r>
                    </a:p>
                  </a:txBody>
                  <a:tcPr marL="0" marR="0" marT="0" marB="0" anchor="b"/>
                </a:tc>
                <a:tc>
                  <a:txBody>
                    <a:bodyPr/>
                    <a:lstStyle/>
                    <a:p>
                      <a:pPr algn="r" rtl="0" fontAlgn="b"/>
                      <a:r>
                        <a:rPr lang="en-US" sz="1200" b="1" i="0" u="none" strike="noStrike" dirty="0">
                          <a:solidFill>
                            <a:srgbClr val="000000"/>
                          </a:solidFill>
                          <a:latin typeface="Calibri"/>
                        </a:rPr>
                        <a:t>                 6.04 </a:t>
                      </a:r>
                    </a:p>
                  </a:txBody>
                  <a:tcPr marL="0" marR="0" marT="0" marB="0" anchor="b"/>
                </a:tc>
                <a:tc>
                  <a:txBody>
                    <a:bodyPr/>
                    <a:lstStyle/>
                    <a:p>
                      <a:pPr algn="r" rtl="0" fontAlgn="b"/>
                      <a:r>
                        <a:rPr lang="en-US" sz="1200" b="0" i="0" u="none" strike="noStrike" dirty="0">
                          <a:solidFill>
                            <a:srgbClr val="000000"/>
                          </a:solidFill>
                          <a:latin typeface="Calibri"/>
                        </a:rPr>
                        <a:t>0.56</a:t>
                      </a:r>
                    </a:p>
                  </a:txBody>
                  <a:tcPr marL="0" marR="0" marT="0" marB="0" anchor="b"/>
                </a:tc>
                <a:tc>
                  <a:txBody>
                    <a:bodyPr/>
                    <a:lstStyle/>
                    <a:p>
                      <a:pPr algn="r" rtl="0" fontAlgn="b"/>
                      <a:r>
                        <a:rPr lang="en-US" sz="1200" b="1" i="0" u="none" strike="noStrike" dirty="0">
                          <a:solidFill>
                            <a:srgbClr val="000000"/>
                          </a:solidFill>
                          <a:latin typeface="Calibri"/>
                        </a:rPr>
                        <a:t>                  5.48</a:t>
                      </a:r>
                    </a:p>
                  </a:txBody>
                  <a:tcPr marL="0" marR="0" marT="0" marB="0" anchor="b"/>
                </a:tc>
                <a:tc>
                  <a:txBody>
                    <a:bodyPr/>
                    <a:lstStyle/>
                    <a:p>
                      <a:pPr algn="r" rtl="0" fontAlgn="b"/>
                      <a:r>
                        <a:rPr lang="en-US" sz="1200" b="1" i="0" u="none" strike="noStrike" dirty="0">
                          <a:solidFill>
                            <a:srgbClr val="000000"/>
                          </a:solidFill>
                          <a:latin typeface="Calibri"/>
                        </a:rPr>
                        <a:t>-986.73</a:t>
                      </a:r>
                    </a:p>
                  </a:txBody>
                  <a:tcPr marL="0" marR="0" marT="0" marB="0" anchor="b"/>
                </a:tc>
                <a:extLst>
                  <a:ext uri="{0D108BD9-81ED-4DB2-BD59-A6C34878D82A}">
                    <a16:rowId xmlns:a16="http://schemas.microsoft.com/office/drawing/2014/main" val="10006"/>
                  </a:ext>
                </a:extLst>
              </a:tr>
              <a:tr h="262976">
                <a:tc>
                  <a:txBody>
                    <a:bodyPr/>
                    <a:lstStyle/>
                    <a:p>
                      <a:pPr algn="l" rtl="0" fontAlgn="b"/>
                      <a:r>
                        <a:rPr lang="en-US" sz="1400" b="0" i="0" u="none" strike="noStrike" dirty="0">
                          <a:solidFill>
                            <a:srgbClr val="000000"/>
                          </a:solidFill>
                          <a:latin typeface="Calibri"/>
                        </a:rPr>
                        <a:t>Distribution cost</a:t>
                      </a:r>
                    </a:p>
                  </a:txBody>
                  <a:tcPr marL="0" marR="0" marT="0" marB="0" anchor="b"/>
                </a:tc>
                <a:tc>
                  <a:txBody>
                    <a:bodyPr/>
                    <a:lstStyle/>
                    <a:p>
                      <a:pPr algn="r" rtl="0" fontAlgn="b"/>
                      <a:r>
                        <a:rPr lang="en-US" sz="1200" b="1" i="0" u="none" strike="noStrike" dirty="0">
                          <a:solidFill>
                            <a:srgbClr val="000000"/>
                          </a:solidFill>
                          <a:latin typeface="Calibri"/>
                        </a:rPr>
                        <a:t>-33.03</a:t>
                      </a:r>
                    </a:p>
                  </a:txBody>
                  <a:tcPr marL="0" marR="0" marT="0" marB="0" anchor="b"/>
                </a:tc>
                <a:tc>
                  <a:txBody>
                    <a:bodyPr/>
                    <a:lstStyle/>
                    <a:p>
                      <a:pPr algn="r" rtl="0" fontAlgn="b"/>
                      <a:r>
                        <a:rPr lang="en-US" sz="1200" b="0" i="0" u="none" strike="noStrike" dirty="0">
                          <a:solidFill>
                            <a:srgbClr val="000000"/>
                          </a:solidFill>
                          <a:latin typeface="Calibri"/>
                        </a:rPr>
                        <a:t>-28.47</a:t>
                      </a:r>
                    </a:p>
                  </a:txBody>
                  <a:tcPr marL="0" marR="0" marT="0" marB="0" anchor="b"/>
                </a:tc>
                <a:tc>
                  <a:txBody>
                    <a:bodyPr/>
                    <a:lstStyle/>
                    <a:p>
                      <a:pPr algn="r" rtl="0" fontAlgn="b"/>
                      <a:r>
                        <a:rPr lang="en-US" sz="1200" b="1" i="0" u="none" strike="noStrike" dirty="0">
                          <a:solidFill>
                            <a:srgbClr val="000000"/>
                          </a:solidFill>
                          <a:latin typeface="Calibri"/>
                        </a:rPr>
                        <a:t>                 (4.55)</a:t>
                      </a:r>
                    </a:p>
                  </a:txBody>
                  <a:tcPr marL="0" marR="0" marT="0" marB="0" anchor="b"/>
                </a:tc>
                <a:tc>
                  <a:txBody>
                    <a:bodyPr/>
                    <a:lstStyle/>
                    <a:p>
                      <a:pPr algn="r" rtl="0" fontAlgn="b"/>
                      <a:r>
                        <a:rPr lang="en-US" sz="1200" b="1" i="0" u="none" strike="noStrike" dirty="0">
                          <a:solidFill>
                            <a:srgbClr val="000000"/>
                          </a:solidFill>
                          <a:latin typeface="Calibri"/>
                        </a:rPr>
                        <a:t>-15.99%</a:t>
                      </a:r>
                    </a:p>
                  </a:txBody>
                  <a:tcPr marL="0" marR="0" marT="0" marB="0" anchor="b"/>
                </a:tc>
                <a:extLst>
                  <a:ext uri="{0D108BD9-81ED-4DB2-BD59-A6C34878D82A}">
                    <a16:rowId xmlns:a16="http://schemas.microsoft.com/office/drawing/2014/main" val="10007"/>
                  </a:ext>
                </a:extLst>
              </a:tr>
              <a:tr h="262976">
                <a:tc>
                  <a:txBody>
                    <a:bodyPr/>
                    <a:lstStyle/>
                    <a:p>
                      <a:pPr algn="l" rtl="0" fontAlgn="b"/>
                      <a:r>
                        <a:rPr lang="en-US" sz="1400" b="0" i="0" u="none" strike="noStrike">
                          <a:solidFill>
                            <a:srgbClr val="000000"/>
                          </a:solidFill>
                          <a:latin typeface="Calibri"/>
                        </a:rPr>
                        <a:t>Administrative expenses</a:t>
                      </a:r>
                    </a:p>
                  </a:txBody>
                  <a:tcPr marL="0" marR="0" marT="0" marB="0" anchor="b"/>
                </a:tc>
                <a:tc>
                  <a:txBody>
                    <a:bodyPr/>
                    <a:lstStyle/>
                    <a:p>
                      <a:pPr algn="r" rtl="0" fontAlgn="b"/>
                      <a:r>
                        <a:rPr lang="en-US" sz="1200" b="1" i="0" u="none" strike="noStrike" dirty="0">
                          <a:solidFill>
                            <a:srgbClr val="000000"/>
                          </a:solidFill>
                          <a:latin typeface="Calibri"/>
                        </a:rPr>
                        <a:t>-75.50</a:t>
                      </a:r>
                    </a:p>
                  </a:txBody>
                  <a:tcPr marL="0" marR="0" marT="0" marB="0" anchor="b"/>
                </a:tc>
                <a:tc>
                  <a:txBody>
                    <a:bodyPr/>
                    <a:lstStyle/>
                    <a:p>
                      <a:pPr algn="r" rtl="0" fontAlgn="b"/>
                      <a:r>
                        <a:rPr lang="en-US" sz="1200" b="1" i="0" u="none" strike="noStrike" dirty="0">
                          <a:solidFill>
                            <a:srgbClr val="000000"/>
                          </a:solidFill>
                          <a:latin typeface="Calibri"/>
                        </a:rPr>
                        <a:t>-78.29</a:t>
                      </a:r>
                      <a:endParaRPr lang="en-US" sz="1200" b="0" i="0" u="none" strike="noStrike" dirty="0">
                        <a:solidFill>
                          <a:srgbClr val="000000"/>
                        </a:solidFill>
                        <a:latin typeface="Calibri"/>
                      </a:endParaRPr>
                    </a:p>
                  </a:txBody>
                  <a:tcPr marL="0" marR="0" marT="0" marB="0" anchor="b"/>
                </a:tc>
                <a:tc>
                  <a:txBody>
                    <a:bodyPr/>
                    <a:lstStyle/>
                    <a:p>
                      <a:pPr algn="r" rtl="0" fontAlgn="b"/>
                      <a:r>
                        <a:rPr lang="en-US" sz="1200" b="1" i="0" u="none" strike="noStrike" dirty="0">
                          <a:solidFill>
                            <a:srgbClr val="000000"/>
                          </a:solidFill>
                          <a:latin typeface="Calibri"/>
                        </a:rPr>
                        <a:t>               (2.79)</a:t>
                      </a:r>
                    </a:p>
                  </a:txBody>
                  <a:tcPr marL="0" marR="0" marT="0" marB="0" anchor="b"/>
                </a:tc>
                <a:tc>
                  <a:txBody>
                    <a:bodyPr/>
                    <a:lstStyle/>
                    <a:p>
                      <a:pPr algn="r" rtl="0" fontAlgn="b"/>
                      <a:r>
                        <a:rPr lang="en-US" sz="1200" b="1" i="0" u="none" strike="noStrike" dirty="0">
                          <a:solidFill>
                            <a:srgbClr val="000000"/>
                          </a:solidFill>
                          <a:latin typeface="Calibri"/>
                        </a:rPr>
                        <a:t>-3.57%</a:t>
                      </a:r>
                    </a:p>
                  </a:txBody>
                  <a:tcPr marL="0" marR="0" marT="0" marB="0" anchor="b"/>
                </a:tc>
                <a:extLst>
                  <a:ext uri="{0D108BD9-81ED-4DB2-BD59-A6C34878D82A}">
                    <a16:rowId xmlns:a16="http://schemas.microsoft.com/office/drawing/2014/main" val="10008"/>
                  </a:ext>
                </a:extLst>
              </a:tr>
              <a:tr h="262976">
                <a:tc>
                  <a:txBody>
                    <a:bodyPr/>
                    <a:lstStyle/>
                    <a:p>
                      <a:pPr algn="l" rtl="0" fontAlgn="b"/>
                      <a:r>
                        <a:rPr lang="en-US" sz="1400" b="0" i="0" u="none" strike="noStrike">
                          <a:solidFill>
                            <a:srgbClr val="000000"/>
                          </a:solidFill>
                          <a:latin typeface="Calibri"/>
                        </a:rPr>
                        <a:t>Other operating expenses</a:t>
                      </a:r>
                    </a:p>
                  </a:txBody>
                  <a:tcPr marL="0" marR="0" marT="0" marB="0" anchor="b"/>
                </a:tc>
                <a:tc>
                  <a:txBody>
                    <a:bodyPr/>
                    <a:lstStyle/>
                    <a:p>
                      <a:pPr algn="r" rtl="0" fontAlgn="b"/>
                      <a:r>
                        <a:rPr lang="en-US" sz="1200" b="1" i="0" u="none" strike="noStrike" dirty="0">
                          <a:solidFill>
                            <a:srgbClr val="000000"/>
                          </a:solidFill>
                          <a:latin typeface="Calibri"/>
                        </a:rPr>
                        <a:t>-7.75</a:t>
                      </a:r>
                    </a:p>
                  </a:txBody>
                  <a:tcPr marL="0" marR="0" marT="0" marB="0" anchor="b"/>
                </a:tc>
                <a:tc>
                  <a:txBody>
                    <a:bodyPr/>
                    <a:lstStyle/>
                    <a:p>
                      <a:pPr algn="r" rtl="0" fontAlgn="b"/>
                      <a:r>
                        <a:rPr lang="en-US" sz="1200" b="1" i="0" u="none" strike="noStrike" dirty="0">
                          <a:solidFill>
                            <a:srgbClr val="000000"/>
                          </a:solidFill>
                          <a:latin typeface="Calibri"/>
                        </a:rPr>
                        <a:t>-20.62</a:t>
                      </a:r>
                      <a:endParaRPr lang="en-US" sz="1200" b="0" i="0" u="none" strike="noStrike" dirty="0">
                        <a:solidFill>
                          <a:srgbClr val="000000"/>
                        </a:solidFill>
                        <a:latin typeface="Calibri"/>
                      </a:endParaRPr>
                    </a:p>
                  </a:txBody>
                  <a:tcPr marL="0" marR="0" marT="0" marB="0" anchor="b"/>
                </a:tc>
                <a:tc>
                  <a:txBody>
                    <a:bodyPr/>
                    <a:lstStyle/>
                    <a:p>
                      <a:pPr algn="r" rtl="0" fontAlgn="b"/>
                      <a:r>
                        <a:rPr lang="en-US" sz="1200" b="1" i="0" u="none" strike="noStrike" dirty="0">
                          <a:solidFill>
                            <a:srgbClr val="000000"/>
                          </a:solidFill>
                          <a:latin typeface="Calibri"/>
                        </a:rPr>
                        <a:t>                 (12.87)</a:t>
                      </a:r>
                    </a:p>
                  </a:txBody>
                  <a:tcPr marL="0" marR="0" marT="0" marB="0" anchor="b"/>
                </a:tc>
                <a:tc>
                  <a:txBody>
                    <a:bodyPr/>
                    <a:lstStyle/>
                    <a:p>
                      <a:pPr algn="r" rtl="0" fontAlgn="b"/>
                      <a:r>
                        <a:rPr lang="en-US" sz="1200" b="1" i="0" u="none" strike="noStrike" dirty="0">
                          <a:solidFill>
                            <a:srgbClr val="000000"/>
                          </a:solidFill>
                          <a:latin typeface="Calibri"/>
                        </a:rPr>
                        <a:t>-62.42%</a:t>
                      </a:r>
                    </a:p>
                  </a:txBody>
                  <a:tcPr marL="0" marR="0" marT="0" marB="0" anchor="b"/>
                </a:tc>
                <a:extLst>
                  <a:ext uri="{0D108BD9-81ED-4DB2-BD59-A6C34878D82A}">
                    <a16:rowId xmlns:a16="http://schemas.microsoft.com/office/drawing/2014/main" val="10009"/>
                  </a:ext>
                </a:extLst>
              </a:tr>
              <a:tr h="262976">
                <a:tc>
                  <a:txBody>
                    <a:bodyPr/>
                    <a:lstStyle/>
                    <a:p>
                      <a:pPr algn="l" rtl="0" fontAlgn="b"/>
                      <a:r>
                        <a:rPr lang="en-US" sz="1400" b="0" i="0" u="none" strike="noStrike">
                          <a:solidFill>
                            <a:srgbClr val="000000"/>
                          </a:solidFill>
                          <a:latin typeface="Calibri"/>
                        </a:rPr>
                        <a:t>Finance cost</a:t>
                      </a:r>
                    </a:p>
                  </a:txBody>
                  <a:tcPr marL="0" marR="0" marT="0" marB="0" anchor="b"/>
                </a:tc>
                <a:tc>
                  <a:txBody>
                    <a:bodyPr/>
                    <a:lstStyle/>
                    <a:p>
                      <a:pPr algn="r" rtl="0" fontAlgn="b"/>
                      <a:r>
                        <a:rPr lang="en-US" sz="1200" b="1" i="0" u="none" strike="noStrike" dirty="0">
                          <a:solidFill>
                            <a:srgbClr val="000000"/>
                          </a:solidFill>
                          <a:latin typeface="Calibri"/>
                        </a:rPr>
                        <a:t>-132.40</a:t>
                      </a:r>
                    </a:p>
                  </a:txBody>
                  <a:tcPr marL="0" marR="0" marT="0" marB="0" anchor="b"/>
                </a:tc>
                <a:tc>
                  <a:txBody>
                    <a:bodyPr/>
                    <a:lstStyle/>
                    <a:p>
                      <a:pPr algn="r" rtl="0" fontAlgn="b"/>
                      <a:r>
                        <a:rPr lang="en-US" sz="1200" b="0" i="0" u="none" strike="noStrike" dirty="0">
                          <a:solidFill>
                            <a:srgbClr val="000000"/>
                          </a:solidFill>
                          <a:latin typeface="Calibri"/>
                        </a:rPr>
                        <a:t>-86.69</a:t>
                      </a:r>
                    </a:p>
                  </a:txBody>
                  <a:tcPr marL="0" marR="0" marT="0" marB="0" anchor="b"/>
                </a:tc>
                <a:tc>
                  <a:txBody>
                    <a:bodyPr/>
                    <a:lstStyle/>
                    <a:p>
                      <a:pPr algn="r" rtl="0" fontAlgn="b"/>
                      <a:r>
                        <a:rPr lang="en-US" sz="1200" b="1" i="0" u="none" strike="noStrike" dirty="0">
                          <a:solidFill>
                            <a:srgbClr val="000000"/>
                          </a:solidFill>
                          <a:latin typeface="Calibri"/>
                        </a:rPr>
                        <a:t>               (45.70)</a:t>
                      </a:r>
                    </a:p>
                  </a:txBody>
                  <a:tcPr marL="0" marR="0" marT="0" marB="0" anchor="b"/>
                </a:tc>
                <a:tc>
                  <a:txBody>
                    <a:bodyPr/>
                    <a:lstStyle/>
                    <a:p>
                      <a:pPr algn="r" rtl="0" fontAlgn="b"/>
                      <a:r>
                        <a:rPr lang="en-US" sz="1200" b="1" i="0" u="none" strike="noStrike" dirty="0">
                          <a:solidFill>
                            <a:srgbClr val="000000"/>
                          </a:solidFill>
                          <a:latin typeface="Calibri"/>
                        </a:rPr>
                        <a:t>-52.72%</a:t>
                      </a:r>
                    </a:p>
                  </a:txBody>
                  <a:tcPr marL="0" marR="0" marT="0" marB="0" anchor="b"/>
                </a:tc>
                <a:extLst>
                  <a:ext uri="{0D108BD9-81ED-4DB2-BD59-A6C34878D82A}">
                    <a16:rowId xmlns:a16="http://schemas.microsoft.com/office/drawing/2014/main" val="10010"/>
                  </a:ext>
                </a:extLst>
              </a:tr>
              <a:tr h="262976">
                <a:tc>
                  <a:txBody>
                    <a:bodyPr/>
                    <a:lstStyle/>
                    <a:p>
                      <a:pPr algn="l" rtl="0" fontAlgn="b"/>
                      <a:r>
                        <a:rPr lang="en-US" sz="1400" b="1" i="0" u="none" strike="noStrike" dirty="0">
                          <a:solidFill>
                            <a:srgbClr val="000000"/>
                          </a:solidFill>
                          <a:latin typeface="Calibri"/>
                        </a:rPr>
                        <a:t>Profit before taxation</a:t>
                      </a:r>
                    </a:p>
                  </a:txBody>
                  <a:tcPr marL="0" marR="0" marT="0" marB="0" anchor="b"/>
                </a:tc>
                <a:tc>
                  <a:txBody>
                    <a:bodyPr/>
                    <a:lstStyle/>
                    <a:p>
                      <a:pPr algn="r" rtl="0" fontAlgn="b"/>
                      <a:r>
                        <a:rPr lang="en-US" sz="1200" b="1" i="0" u="none" strike="noStrike" dirty="0">
                          <a:solidFill>
                            <a:srgbClr val="000000"/>
                          </a:solidFill>
                          <a:latin typeface="Calibri"/>
                        </a:rPr>
                        <a:t>101.33</a:t>
                      </a:r>
                    </a:p>
                  </a:txBody>
                  <a:tcPr marL="0" marR="0" marT="0" marB="0" anchor="b"/>
                </a:tc>
                <a:tc>
                  <a:txBody>
                    <a:bodyPr/>
                    <a:lstStyle/>
                    <a:p>
                      <a:pPr algn="r" rtl="0" fontAlgn="b"/>
                      <a:r>
                        <a:rPr lang="en-US" sz="1200" b="0" i="0" u="none" strike="noStrike" dirty="0">
                          <a:solidFill>
                            <a:srgbClr val="000000"/>
                          </a:solidFill>
                          <a:latin typeface="Calibri"/>
                        </a:rPr>
                        <a:t>160.19</a:t>
                      </a:r>
                    </a:p>
                  </a:txBody>
                  <a:tcPr marL="0" marR="0" marT="0" marB="0" anchor="b"/>
                </a:tc>
                <a:tc>
                  <a:txBody>
                    <a:bodyPr/>
                    <a:lstStyle/>
                    <a:p>
                      <a:pPr algn="r" rtl="0" fontAlgn="b"/>
                      <a:r>
                        <a:rPr lang="en-US" sz="1200" b="1" i="0" u="none" strike="noStrike" dirty="0">
                          <a:solidFill>
                            <a:srgbClr val="000000"/>
                          </a:solidFill>
                          <a:latin typeface="Calibri"/>
                        </a:rPr>
                        <a:t>               (58.86)</a:t>
                      </a:r>
                    </a:p>
                  </a:txBody>
                  <a:tcPr marL="0" marR="0" marT="0" marB="0" anchor="b"/>
                </a:tc>
                <a:tc>
                  <a:txBody>
                    <a:bodyPr/>
                    <a:lstStyle/>
                    <a:p>
                      <a:pPr algn="r" rtl="0" fontAlgn="b"/>
                      <a:r>
                        <a:rPr lang="en-US" sz="1200" b="1" i="0" u="none" strike="noStrike" dirty="0">
                          <a:solidFill>
                            <a:srgbClr val="000000"/>
                          </a:solidFill>
                          <a:latin typeface="Calibri"/>
                        </a:rPr>
                        <a:t>-36.74%</a:t>
                      </a:r>
                    </a:p>
                  </a:txBody>
                  <a:tcPr marL="0" marR="0" marT="0" marB="0" anchor="b"/>
                </a:tc>
                <a:extLst>
                  <a:ext uri="{0D108BD9-81ED-4DB2-BD59-A6C34878D82A}">
                    <a16:rowId xmlns:a16="http://schemas.microsoft.com/office/drawing/2014/main" val="10011"/>
                  </a:ext>
                </a:extLst>
              </a:tr>
              <a:tr h="151369">
                <a:tc>
                  <a:txBody>
                    <a:bodyPr/>
                    <a:lstStyle/>
                    <a:p>
                      <a:pPr algn="l" rtl="0" fontAlgn="b"/>
                      <a:r>
                        <a:rPr lang="en-US" sz="1400" b="0" i="0" u="none" strike="noStrike">
                          <a:solidFill>
                            <a:srgbClr val="000000"/>
                          </a:solidFill>
                          <a:latin typeface="Calibri"/>
                        </a:rPr>
                        <a:t>Taxation</a:t>
                      </a:r>
                    </a:p>
                  </a:txBody>
                  <a:tcPr marL="0" marR="0" marT="0" marB="0" anchor="b"/>
                </a:tc>
                <a:tc>
                  <a:txBody>
                    <a:bodyPr/>
                    <a:lstStyle/>
                    <a:p>
                      <a:pPr algn="r" rtl="0" fontAlgn="b"/>
                      <a:r>
                        <a:rPr lang="en-US" sz="1200" b="1" i="0" u="none" strike="noStrike" dirty="0">
                          <a:solidFill>
                            <a:srgbClr val="000000"/>
                          </a:solidFill>
                          <a:latin typeface="Calibri"/>
                        </a:rPr>
                        <a:t>-60.67</a:t>
                      </a:r>
                    </a:p>
                  </a:txBody>
                  <a:tcPr marL="0" marR="0" marT="0" marB="0" anchor="b"/>
                </a:tc>
                <a:tc>
                  <a:txBody>
                    <a:bodyPr/>
                    <a:lstStyle/>
                    <a:p>
                      <a:pPr algn="r" rtl="0" fontAlgn="b"/>
                      <a:r>
                        <a:rPr lang="en-US" sz="1200" b="0" i="0" u="none" strike="noStrike" dirty="0">
                          <a:solidFill>
                            <a:srgbClr val="000000"/>
                          </a:solidFill>
                          <a:latin typeface="Calibri"/>
                        </a:rPr>
                        <a:t>-67.28</a:t>
                      </a:r>
                    </a:p>
                  </a:txBody>
                  <a:tcPr marL="0" marR="0" marT="0" marB="0" anchor="b"/>
                </a:tc>
                <a:tc>
                  <a:txBody>
                    <a:bodyPr/>
                    <a:lstStyle/>
                    <a:p>
                      <a:pPr algn="r" rtl="0" fontAlgn="b"/>
                      <a:r>
                        <a:rPr lang="en-US" sz="1200" b="1" i="0" u="none" strike="noStrike" dirty="0">
                          <a:solidFill>
                            <a:srgbClr val="000000"/>
                          </a:solidFill>
                          <a:latin typeface="Calibri"/>
                        </a:rPr>
                        <a:t>               (6.61)</a:t>
                      </a:r>
                    </a:p>
                  </a:txBody>
                  <a:tcPr marL="0" marR="0" marT="0" marB="0" anchor="b"/>
                </a:tc>
                <a:tc>
                  <a:txBody>
                    <a:bodyPr/>
                    <a:lstStyle/>
                    <a:p>
                      <a:pPr algn="r" rtl="0" fontAlgn="b"/>
                      <a:r>
                        <a:rPr lang="en-US" sz="1200" b="1" i="0" u="none" strike="noStrike" dirty="0">
                          <a:solidFill>
                            <a:srgbClr val="000000"/>
                          </a:solidFill>
                          <a:latin typeface="Calibri"/>
                        </a:rPr>
                        <a:t>33.54%</a:t>
                      </a:r>
                    </a:p>
                  </a:txBody>
                  <a:tcPr marL="0" marR="0" marT="0" marB="0" anchor="b"/>
                </a:tc>
                <a:extLst>
                  <a:ext uri="{0D108BD9-81ED-4DB2-BD59-A6C34878D82A}">
                    <a16:rowId xmlns:a16="http://schemas.microsoft.com/office/drawing/2014/main" val="10012"/>
                  </a:ext>
                </a:extLst>
              </a:tr>
              <a:tr h="379855">
                <a:tc>
                  <a:txBody>
                    <a:bodyPr/>
                    <a:lstStyle/>
                    <a:p>
                      <a:pPr algn="l" rtl="0" fontAlgn="t"/>
                      <a:r>
                        <a:rPr lang="en-US" sz="1400" b="1" i="0" u="none" strike="noStrike" dirty="0">
                          <a:solidFill>
                            <a:srgbClr val="000000"/>
                          </a:solidFill>
                          <a:latin typeface="Calibri"/>
                        </a:rPr>
                        <a:t>Profit after taxation for the  year </a:t>
                      </a:r>
                    </a:p>
                  </a:txBody>
                  <a:tcPr marL="0" marR="0" marT="0" marB="0"/>
                </a:tc>
                <a:tc>
                  <a:txBody>
                    <a:bodyPr/>
                    <a:lstStyle/>
                    <a:p>
                      <a:pPr algn="r" rtl="0" fontAlgn="ctr"/>
                      <a:r>
                        <a:rPr lang="en-US" sz="1400" b="0" i="0" u="none" strike="noStrike" dirty="0">
                          <a:solidFill>
                            <a:srgbClr val="000000"/>
                          </a:solidFill>
                          <a:latin typeface="Calibri"/>
                        </a:rPr>
                        <a:t>40.66</a:t>
                      </a:r>
                    </a:p>
                  </a:txBody>
                  <a:tcPr marL="0" marR="0" marT="0" marB="0" anchor="ctr"/>
                </a:tc>
                <a:tc>
                  <a:txBody>
                    <a:bodyPr/>
                    <a:lstStyle/>
                    <a:p>
                      <a:pPr algn="r" rtl="0" fontAlgn="ctr"/>
                      <a:r>
                        <a:rPr lang="en-US" sz="1400" b="0" i="0" u="none" strike="noStrike" dirty="0">
                          <a:solidFill>
                            <a:srgbClr val="000000"/>
                          </a:solidFill>
                          <a:latin typeface="Calibri"/>
                        </a:rPr>
                        <a:t>92.92</a:t>
                      </a:r>
                    </a:p>
                  </a:txBody>
                  <a:tcPr marL="0" marR="0" marT="0" marB="0" anchor="ctr"/>
                </a:tc>
                <a:tc>
                  <a:txBody>
                    <a:bodyPr/>
                    <a:lstStyle/>
                    <a:p>
                      <a:pPr algn="r" rtl="0" fontAlgn="ctr"/>
                      <a:r>
                        <a:rPr lang="en-US" sz="1400" b="1" i="0" u="none" strike="noStrike" dirty="0">
                          <a:solidFill>
                            <a:srgbClr val="000000"/>
                          </a:solidFill>
                          <a:latin typeface="Calibri"/>
                        </a:rPr>
                        <a:t>          (52.26)</a:t>
                      </a:r>
                    </a:p>
                  </a:txBody>
                  <a:tcPr marL="0" marR="0" marT="0" marB="0" anchor="ctr"/>
                </a:tc>
                <a:tc>
                  <a:txBody>
                    <a:bodyPr/>
                    <a:lstStyle/>
                    <a:p>
                      <a:pPr algn="r" rtl="0" fontAlgn="ctr"/>
                      <a:r>
                        <a:rPr lang="en-US" sz="1400" b="1" i="0" u="none" strike="noStrike" dirty="0">
                          <a:solidFill>
                            <a:srgbClr val="000000"/>
                          </a:solidFill>
                          <a:latin typeface="Calibri"/>
                        </a:rPr>
                        <a:t>-56.24%</a:t>
                      </a:r>
                    </a:p>
                  </a:txBody>
                  <a:tcPr marL="0" marR="0" marT="0" marB="0" anchor="ctr"/>
                </a:tc>
                <a:extLst>
                  <a:ext uri="{0D108BD9-81ED-4DB2-BD59-A6C34878D82A}">
                    <a16:rowId xmlns:a16="http://schemas.microsoft.com/office/drawing/2014/main" val="10013"/>
                  </a:ext>
                </a:extLst>
              </a:tr>
            </a:tbl>
          </a:graphicData>
        </a:graphic>
      </p:graphicFrame>
      <p:sp>
        <p:nvSpPr>
          <p:cNvPr id="4" name="Slide Number Placeholder 3"/>
          <p:cNvSpPr>
            <a:spLocks noGrp="1"/>
          </p:cNvSpPr>
          <p:nvPr>
            <p:ph type="sldNum" sz="quarter" idx="12"/>
          </p:nvPr>
        </p:nvSpPr>
        <p:spPr/>
        <p:txBody>
          <a:bodyPr/>
          <a:lstStyle/>
          <a:p>
            <a:pPr>
              <a:defRPr/>
            </a:pPr>
            <a:fld id="{42332706-024A-46D3-B485-5DDE1CCCB8C0}"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2400" dirty="0">
                <a:solidFill>
                  <a:srgbClr val="002060"/>
                </a:solidFill>
              </a:rPr>
              <a:t>BALNCE SHEET</a:t>
            </a:r>
            <a:br>
              <a:rPr lang="en-US" sz="2400" dirty="0">
                <a:solidFill>
                  <a:srgbClr val="002060"/>
                </a:solidFill>
              </a:rPr>
            </a:br>
            <a:r>
              <a:rPr lang="en-US" sz="2400" dirty="0">
                <a:solidFill>
                  <a:srgbClr val="002060"/>
                </a:solidFill>
              </a:rPr>
              <a:t>As at June 30, 2024</a:t>
            </a:r>
            <a:br>
              <a:rPr lang="en-US" sz="2400" dirty="0">
                <a:solidFill>
                  <a:srgbClr val="002060"/>
                </a:solidFill>
              </a:rPr>
            </a:br>
            <a:r>
              <a:rPr lang="en-US" sz="2400" dirty="0">
                <a:solidFill>
                  <a:srgbClr val="002060"/>
                </a:solidFill>
              </a:rPr>
              <a:t>                                                   Assets Side.. 1/2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9824054"/>
              </p:ext>
            </p:extLst>
          </p:nvPr>
        </p:nvGraphicFramePr>
        <p:xfrm>
          <a:off x="914400" y="2331720"/>
          <a:ext cx="7620000" cy="3690720"/>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286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365760">
                <a:tc>
                  <a:txBody>
                    <a:bodyPr/>
                    <a:lstStyle/>
                    <a:p>
                      <a:r>
                        <a:rPr lang="en-US" b="0" dirty="0">
                          <a:solidFill>
                            <a:schemeClr val="tx1"/>
                          </a:solidFill>
                        </a:rPr>
                        <a:t>Heads</a:t>
                      </a:r>
                    </a:p>
                  </a:txBody>
                  <a:tcPr>
                    <a:lnR w="12700" cmpd="sng">
                      <a:noFill/>
                    </a:lnR>
                    <a:lnB w="12700" cap="flat" cmpd="sng" algn="ctr">
                      <a:noFill/>
                      <a:prstDash val="solid"/>
                      <a:round/>
                      <a:headEnd type="none" w="med" len="med"/>
                      <a:tailEnd type="none" w="med" len="med"/>
                    </a:lnB>
                  </a:tcPr>
                </a:tc>
                <a:tc>
                  <a:txBody>
                    <a:bodyPr/>
                    <a:lstStyle/>
                    <a:p>
                      <a:r>
                        <a:rPr lang="en-US" b="0" dirty="0">
                          <a:solidFill>
                            <a:schemeClr val="tx1"/>
                          </a:solidFill>
                        </a:rPr>
                        <a:t>2024 (Rs Million)</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b="0" dirty="0">
                        <a:solidFill>
                          <a:schemeClr val="tx1"/>
                        </a:solidFill>
                      </a:endParaRPr>
                    </a:p>
                  </a:txBody>
                  <a:tcPr>
                    <a:lnL w="12700" cmpd="sng">
                      <a:noFill/>
                    </a:lnL>
                    <a:lnR w="12700" cmpd="sng">
                      <a:noFill/>
                    </a:lnR>
                    <a:lnB w="12700" cap="flat" cmpd="sng" algn="ctr">
                      <a:noFill/>
                      <a:prstDash val="solid"/>
                      <a:round/>
                      <a:headEnd type="none" w="med" len="med"/>
                      <a:tailEnd type="none" w="med" len="med"/>
                    </a:lnB>
                  </a:tcPr>
                </a:tc>
                <a:tc>
                  <a:txBody>
                    <a:bodyPr/>
                    <a:lstStyle/>
                    <a:p>
                      <a:r>
                        <a:rPr lang="en-US" b="0" dirty="0">
                          <a:solidFill>
                            <a:schemeClr val="tx1"/>
                          </a:solidFill>
                        </a:rPr>
                        <a:t>2023</a:t>
                      </a:r>
                      <a:r>
                        <a:rPr lang="en-US" b="0" baseline="0" dirty="0">
                          <a:solidFill>
                            <a:schemeClr val="tx1"/>
                          </a:solidFill>
                        </a:rPr>
                        <a:t> </a:t>
                      </a:r>
                      <a:r>
                        <a:rPr lang="en-US" b="0" dirty="0">
                          <a:solidFill>
                            <a:schemeClr val="tx1"/>
                          </a:solidFill>
                        </a:rPr>
                        <a:t>(</a:t>
                      </a:r>
                      <a:r>
                        <a:rPr lang="en-US" b="0" baseline="0" dirty="0">
                          <a:solidFill>
                            <a:schemeClr val="tx1"/>
                          </a:solidFill>
                        </a:rPr>
                        <a:t>Rs Million)</a:t>
                      </a:r>
                      <a:endParaRPr lang="en-US" b="0" dirty="0">
                        <a:solidFill>
                          <a:schemeClr val="tx1"/>
                        </a:solidFill>
                      </a:endParaRPr>
                    </a:p>
                  </a:txBody>
                  <a:tcPr>
                    <a:lnL w="12700" cmpd="sng">
                      <a:noFill/>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6888">
                <a:tc>
                  <a:txBody>
                    <a:bodyPr/>
                    <a:lstStyle/>
                    <a:p>
                      <a:pPr algn="l" rtl="0" fontAlgn="b"/>
                      <a:r>
                        <a:rPr lang="en-US" sz="1400" b="0" i="0" u="none" strike="noStrike" dirty="0">
                          <a:solidFill>
                            <a:srgbClr val="003366"/>
                          </a:solidFill>
                          <a:latin typeface="Calibri"/>
                        </a:rPr>
                        <a:t>Property, plant and equipment</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400" b="0" i="0" u="none" strike="noStrike" dirty="0">
                          <a:solidFill>
                            <a:srgbClr val="003366"/>
                          </a:solidFill>
                          <a:latin typeface="Calibri"/>
                        </a:rPr>
                        <a:t>1,705.01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US" sz="14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400" b="0" i="0" u="none" strike="noStrike" dirty="0">
                          <a:solidFill>
                            <a:srgbClr val="003366"/>
                          </a:solidFill>
                          <a:latin typeface="Calibri"/>
                        </a:rPr>
                        <a:t>1,636.47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46888">
                <a:tc>
                  <a:txBody>
                    <a:bodyPr/>
                    <a:lstStyle/>
                    <a:p>
                      <a:pPr algn="l" rtl="0" fontAlgn="b"/>
                      <a:r>
                        <a:rPr lang="en-US" sz="1400" b="0" i="0" u="none" strike="noStrike" dirty="0">
                          <a:solidFill>
                            <a:srgbClr val="003366"/>
                          </a:solidFill>
                          <a:latin typeface="Calibri"/>
                        </a:rPr>
                        <a:t>Long term deposits</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400" b="0" i="0" u="none" strike="noStrike" dirty="0">
                          <a:solidFill>
                            <a:srgbClr val="003366"/>
                          </a:solidFill>
                          <a:latin typeface="Calibri"/>
                        </a:rPr>
                        <a:t>13.74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US" sz="14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400" b="0" i="0" u="none" strike="noStrike" dirty="0">
                          <a:solidFill>
                            <a:srgbClr val="003366"/>
                          </a:solidFill>
                          <a:latin typeface="Calibri"/>
                        </a:rPr>
                        <a:t>11.85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13944">
                <a:tc>
                  <a:txBody>
                    <a:bodyPr/>
                    <a:lstStyle/>
                    <a:p>
                      <a:pPr algn="l" rtl="0" fontAlgn="b"/>
                      <a:r>
                        <a:rPr lang="en-US" sz="1400" b="1" i="0" u="none" strike="noStrike" dirty="0">
                          <a:solidFill>
                            <a:srgbClr val="003366"/>
                          </a:solidFill>
                          <a:latin typeface="Calibri"/>
                        </a:rPr>
                        <a:t>NON-CURRENT ASSETS (TOTAL) </a:t>
                      </a:r>
                    </a:p>
                  </a:txBody>
                  <a:tcPr marL="0" marR="0" marT="0"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US" sz="1400" b="1" i="0" u="none" strike="noStrike" dirty="0">
                          <a:solidFill>
                            <a:srgbClr val="003366"/>
                          </a:solidFill>
                          <a:latin typeface="Calibri"/>
                        </a:rPr>
                        <a:t>1,718.75</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US" sz="1400" b="0" i="0" u="none" strike="noStrike" dirty="0">
                          <a:solidFill>
                            <a:srgbClr val="003366"/>
                          </a:solidFill>
                          <a:latin typeface="Calibri"/>
                        </a:rPr>
                        <a:t> </a:t>
                      </a: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US" sz="1400" b="1" i="0" u="none" strike="noStrike" dirty="0">
                          <a:solidFill>
                            <a:srgbClr val="003366"/>
                          </a:solidFill>
                          <a:latin typeface="Calibri"/>
                        </a:rPr>
                        <a:t>1,648.31</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16000">
                <a:tc>
                  <a:txBody>
                    <a:bodyPr/>
                    <a:lstStyle/>
                    <a:p>
                      <a:pPr algn="l" rtl="0" fontAlgn="b"/>
                      <a:endParaRPr lang="en-US" sz="1400" b="1" i="0" u="none" strike="noStrike" dirty="0">
                        <a:solidFill>
                          <a:srgbClr val="003366"/>
                        </a:solidFill>
                        <a:latin typeface="Calibri"/>
                      </a:endParaRPr>
                    </a:p>
                  </a:txBody>
                  <a:tcPr marL="0" marR="0" marT="0"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endParaRPr lang="en-US" sz="1400" b="1" i="0" u="none" strike="noStrike" dirty="0">
                        <a:solidFill>
                          <a:srgbClr val="003366"/>
                        </a:solidFill>
                        <a:latin typeface="Calibri"/>
                      </a:endParaRP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endParaRPr lang="en-US" sz="1400" b="0" i="0" u="none" strike="noStrike" dirty="0">
                        <a:solidFill>
                          <a:srgbClr val="003366"/>
                        </a:solidFill>
                        <a:latin typeface="Calibri"/>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endParaRPr lang="en-US" sz="1400" b="1" i="0" u="none" strike="noStrike" dirty="0">
                        <a:solidFill>
                          <a:srgbClr val="003366"/>
                        </a:solidFill>
                        <a:latin typeface="Calibri"/>
                      </a:endParaRP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8600">
                <a:tc>
                  <a:txBody>
                    <a:bodyPr/>
                    <a:lstStyle/>
                    <a:p>
                      <a:pPr algn="l" rtl="0" fontAlgn="b"/>
                      <a:r>
                        <a:rPr lang="en-US" sz="1400" b="0" i="0" u="none" strike="noStrike" dirty="0">
                          <a:solidFill>
                            <a:srgbClr val="003366"/>
                          </a:solidFill>
                          <a:latin typeface="Calibri"/>
                        </a:rPr>
                        <a:t>Stores, spare parts and loose tools</a:t>
                      </a:r>
                    </a:p>
                  </a:txBody>
                  <a:tcPr marL="0" marR="0" marT="0" marB="0" anchor="b">
                    <a:lnR w="12700" cap="flat" cmpd="sng" algn="ctr">
                      <a:solidFill>
                        <a:schemeClr val="tx1"/>
                      </a:solidFill>
                      <a:prstDash val="solid"/>
                      <a:round/>
                      <a:headEnd type="none" w="med" len="med"/>
                      <a:tailEnd type="none" w="med" len="med"/>
                    </a:lnR>
                    <a:lnT w="12700" cmpd="sng">
                      <a:noFill/>
                    </a:lnT>
                  </a:tcPr>
                </a:tc>
                <a:tc>
                  <a:txBody>
                    <a:bodyPr/>
                    <a:lstStyle/>
                    <a:p>
                      <a:pPr algn="r" rtl="0" fontAlgn="b"/>
                      <a:r>
                        <a:rPr lang="en-US" sz="1400" b="0" i="0" u="none" strike="noStrike" dirty="0">
                          <a:solidFill>
                            <a:srgbClr val="003366"/>
                          </a:solidFill>
                          <a:latin typeface="Calibri"/>
                        </a:rPr>
                        <a:t>64.43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t"/>
                      <a:r>
                        <a:rPr lang="en-US" sz="14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tcPr>
                </a:tc>
                <a:tc>
                  <a:txBody>
                    <a:bodyPr/>
                    <a:lstStyle/>
                    <a:p>
                      <a:pPr algn="r" rtl="0" fontAlgn="b"/>
                      <a:r>
                        <a:rPr lang="en-US" sz="1400" b="0" i="0" u="none" strike="noStrike" dirty="0">
                          <a:solidFill>
                            <a:srgbClr val="003366"/>
                          </a:solidFill>
                          <a:latin typeface="Calibri"/>
                        </a:rPr>
                        <a:t>50.78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82880">
                <a:tc>
                  <a:txBody>
                    <a:bodyPr/>
                    <a:lstStyle/>
                    <a:p>
                      <a:pPr algn="l" rtl="0" fontAlgn="b"/>
                      <a:r>
                        <a:rPr lang="en-US" sz="1400" b="0" i="0" u="none" strike="noStrike" dirty="0">
                          <a:solidFill>
                            <a:srgbClr val="003366"/>
                          </a:solidFill>
                          <a:latin typeface="Calibri"/>
                        </a:rPr>
                        <a:t>Stock-in-trade</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1,257.47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tcPr>
                </a:tc>
                <a:tc>
                  <a:txBody>
                    <a:bodyPr/>
                    <a:lstStyle/>
                    <a:p>
                      <a:pPr algn="l" fontAlgn="t"/>
                      <a:r>
                        <a:rPr lang="en-US" sz="14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1,115.88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tcPr>
                </a:tc>
                <a:extLst>
                  <a:ext uri="{0D108BD9-81ED-4DB2-BD59-A6C34878D82A}">
                    <a16:rowId xmlns:a16="http://schemas.microsoft.com/office/drawing/2014/main" val="10006"/>
                  </a:ext>
                </a:extLst>
              </a:tr>
              <a:tr h="182880">
                <a:tc>
                  <a:txBody>
                    <a:bodyPr/>
                    <a:lstStyle/>
                    <a:p>
                      <a:pPr algn="l" rtl="0" fontAlgn="b"/>
                      <a:r>
                        <a:rPr lang="en-US" sz="1400" b="0" i="0" u="none" strike="noStrike" dirty="0">
                          <a:solidFill>
                            <a:srgbClr val="003366"/>
                          </a:solidFill>
                          <a:latin typeface="Calibri"/>
                        </a:rPr>
                        <a:t>Trade debts</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367.45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US" sz="14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226.43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182880">
                <a:tc>
                  <a:txBody>
                    <a:bodyPr/>
                    <a:lstStyle/>
                    <a:p>
                      <a:pPr algn="l" rtl="0" fontAlgn="b"/>
                      <a:r>
                        <a:rPr lang="en-US" sz="1400" b="0" i="0" u="none" strike="noStrike" dirty="0">
                          <a:solidFill>
                            <a:srgbClr val="003366"/>
                          </a:solidFill>
                          <a:latin typeface="Calibri"/>
                        </a:rPr>
                        <a:t>Loans and advances</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80.59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US" sz="14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55.20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182880">
                <a:tc>
                  <a:txBody>
                    <a:bodyPr/>
                    <a:lstStyle/>
                    <a:p>
                      <a:pPr algn="l" rtl="0" fontAlgn="b"/>
                      <a:r>
                        <a:rPr lang="en-US" sz="1400" b="0" i="0" u="none" strike="noStrike" dirty="0">
                          <a:solidFill>
                            <a:srgbClr val="003366"/>
                          </a:solidFill>
                          <a:latin typeface="Calibri"/>
                        </a:rPr>
                        <a:t>Due from Government</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374.63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US" sz="14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207.58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13360">
                <a:tc>
                  <a:txBody>
                    <a:bodyPr/>
                    <a:lstStyle/>
                    <a:p>
                      <a:pPr algn="l" rtl="0" fontAlgn="b"/>
                      <a:r>
                        <a:rPr lang="en-US" sz="1400" b="0" i="0" u="none" strike="noStrike" dirty="0">
                          <a:solidFill>
                            <a:srgbClr val="003366"/>
                          </a:solidFill>
                          <a:latin typeface="Calibri"/>
                        </a:rPr>
                        <a:t>Other receivables</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3.30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US" sz="14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3.34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182880">
                <a:tc>
                  <a:txBody>
                    <a:bodyPr/>
                    <a:lstStyle/>
                    <a:p>
                      <a:pPr algn="l" rtl="0" fontAlgn="b"/>
                      <a:r>
                        <a:rPr lang="en-US" sz="1400" b="0" i="0" u="none" strike="noStrike" dirty="0">
                          <a:solidFill>
                            <a:srgbClr val="003366"/>
                          </a:solidFill>
                          <a:latin typeface="Calibri"/>
                        </a:rPr>
                        <a:t>Short term investment</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28.23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US" sz="14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18.38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59080">
                <a:tc>
                  <a:txBody>
                    <a:bodyPr/>
                    <a:lstStyle/>
                    <a:p>
                      <a:pPr algn="l" rtl="0" fontAlgn="b"/>
                      <a:r>
                        <a:rPr lang="en-US" sz="1400" b="0" i="0" u="none" strike="noStrike" dirty="0">
                          <a:solidFill>
                            <a:srgbClr val="003366"/>
                          </a:solidFill>
                          <a:latin typeface="Calibri"/>
                        </a:rPr>
                        <a:t>Cash and bank balances</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8.57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400" b="0" i="0" u="none" strike="noStrike" dirty="0">
                          <a:solidFill>
                            <a:srgbClr val="003366"/>
                          </a:solidFill>
                          <a:latin typeface="Calibri"/>
                        </a:rPr>
                        <a:t>17.17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28600">
                <a:tc>
                  <a:txBody>
                    <a:bodyPr/>
                    <a:lstStyle/>
                    <a:p>
                      <a:pPr algn="l" rtl="0" fontAlgn="b"/>
                      <a:r>
                        <a:rPr lang="en-US" sz="1400" b="1" i="0" u="none" strike="noStrike" dirty="0">
                          <a:solidFill>
                            <a:srgbClr val="003366"/>
                          </a:solidFill>
                          <a:latin typeface="Calibri"/>
                        </a:rPr>
                        <a:t>CURRENT ASSETS (TOTAL) </a:t>
                      </a:r>
                    </a:p>
                  </a:txBody>
                  <a:tcPr marL="0" marR="0" marT="0" marB="0" anchor="b"/>
                </a:tc>
                <a:tc>
                  <a:txBody>
                    <a:bodyPr/>
                    <a:lstStyle/>
                    <a:p>
                      <a:pPr algn="r" rtl="0" fontAlgn="b"/>
                      <a:r>
                        <a:rPr lang="en-US" sz="1400" b="1" i="0" u="none" strike="noStrike" dirty="0">
                          <a:solidFill>
                            <a:srgbClr val="003366"/>
                          </a:solidFill>
                          <a:latin typeface="Calibri"/>
                        </a:rPr>
                        <a:t>2,184.67</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3366"/>
                          </a:solidFill>
                          <a:latin typeface="Arial"/>
                        </a:rPr>
                        <a:t> </a:t>
                      </a:r>
                    </a:p>
                  </a:txBody>
                  <a:tcPr marL="0" marR="0" marT="0" marB="0"/>
                </a:tc>
                <a:tc>
                  <a:txBody>
                    <a:bodyPr/>
                    <a:lstStyle/>
                    <a:p>
                      <a:pPr algn="r" rtl="0" fontAlgn="b"/>
                      <a:r>
                        <a:rPr lang="en-US" sz="1400" b="1" i="0" u="none" strike="noStrike" dirty="0">
                          <a:solidFill>
                            <a:srgbClr val="003366"/>
                          </a:solidFill>
                          <a:latin typeface="Calibri"/>
                        </a:rPr>
                        <a:t>1,694.77</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304800">
                <a:tc>
                  <a:txBody>
                    <a:bodyPr/>
                    <a:lstStyle/>
                    <a:p>
                      <a:pPr algn="l" rtl="0" fontAlgn="b"/>
                      <a:r>
                        <a:rPr lang="en-US" sz="1400" b="1" i="0" u="none" strike="noStrike" dirty="0">
                          <a:solidFill>
                            <a:srgbClr val="003366"/>
                          </a:solidFill>
                          <a:latin typeface="Calibri"/>
                        </a:rPr>
                        <a:t>TOTAL ASSET </a:t>
                      </a:r>
                    </a:p>
                  </a:txBody>
                  <a:tcPr marL="0" marR="0" marT="0" marB="0" anchor="b"/>
                </a:tc>
                <a:tc>
                  <a:txBody>
                    <a:bodyPr/>
                    <a:lstStyle/>
                    <a:p>
                      <a:pPr algn="r" rtl="0" fontAlgn="b"/>
                      <a:r>
                        <a:rPr lang="en-US" sz="1400" b="1" i="0" u="none" strike="noStrike" dirty="0">
                          <a:solidFill>
                            <a:srgbClr val="003366"/>
                          </a:solidFill>
                          <a:latin typeface="Calibri"/>
                        </a:rPr>
                        <a:t>3,903.42</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3366"/>
                          </a:solidFill>
                          <a:latin typeface="Arial"/>
                        </a:rPr>
                        <a:t> </a:t>
                      </a:r>
                    </a:p>
                  </a:txBody>
                  <a:tcPr marL="0" marR="0" marT="0" marB="0"/>
                </a:tc>
                <a:tc>
                  <a:txBody>
                    <a:bodyPr/>
                    <a:lstStyle/>
                    <a:p>
                      <a:pPr algn="r" rtl="0" fontAlgn="b"/>
                      <a:r>
                        <a:rPr lang="en-US" sz="1400" b="1" i="0" u="none" strike="noStrike" dirty="0">
                          <a:solidFill>
                            <a:srgbClr val="003366"/>
                          </a:solidFill>
                          <a:latin typeface="Calibri"/>
                        </a:rPr>
                        <a:t>3,343.08</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5" name="Slide Number Placeholder 4"/>
          <p:cNvSpPr>
            <a:spLocks noGrp="1"/>
          </p:cNvSpPr>
          <p:nvPr>
            <p:ph type="sldNum" sz="quarter" idx="12"/>
          </p:nvPr>
        </p:nvSpPr>
        <p:spPr/>
        <p:txBody>
          <a:bodyPr/>
          <a:lstStyle/>
          <a:p>
            <a:pPr>
              <a:defRPr/>
            </a:pPr>
            <a:fld id="{42332706-024A-46D3-B485-5DDE1CCCB8C0}"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2400" dirty="0">
                <a:solidFill>
                  <a:srgbClr val="002060"/>
                </a:solidFill>
              </a:rPr>
              <a:t>BALANCE SHEET</a:t>
            </a:r>
            <a:br>
              <a:rPr lang="en-US" sz="2400" dirty="0">
                <a:solidFill>
                  <a:srgbClr val="002060"/>
                </a:solidFill>
              </a:rPr>
            </a:br>
            <a:r>
              <a:rPr lang="en-US" sz="2400" dirty="0">
                <a:solidFill>
                  <a:srgbClr val="002060"/>
                </a:solidFill>
              </a:rPr>
              <a:t>As at June 30, 2024</a:t>
            </a:r>
            <a:br>
              <a:rPr lang="en-US" sz="2400" dirty="0">
                <a:solidFill>
                  <a:srgbClr val="002060"/>
                </a:solidFill>
              </a:rPr>
            </a:br>
            <a:r>
              <a:rPr lang="en-US" sz="2400" dirty="0">
                <a:solidFill>
                  <a:srgbClr val="002060"/>
                </a:solidFill>
              </a:rPr>
              <a:t>                                     Equity and Liabilities Side…2/2</a:t>
            </a:r>
          </a:p>
        </p:txBody>
      </p:sp>
      <p:sp>
        <p:nvSpPr>
          <p:cNvPr id="14339" name="Rectangle 3"/>
          <p:cNvSpPr>
            <a:spLocks noGrp="1" noChangeArrowheads="1"/>
          </p:cNvSpPr>
          <p:nvPr>
            <p:ph idx="1"/>
          </p:nvPr>
        </p:nvSpPr>
        <p:spPr>
          <a:xfrm>
            <a:off x="914400" y="2362200"/>
            <a:ext cx="7543800" cy="4495800"/>
          </a:xfrm>
        </p:spPr>
        <p:txBody>
          <a:bodyPr/>
          <a:lstStyle/>
          <a:p>
            <a:pPr lvl="1" eaLnBrk="1" hangingPunct="1">
              <a:buFontTx/>
              <a:buNone/>
            </a:pPr>
            <a:endParaRPr lang="en-US" dirty="0"/>
          </a:p>
          <a:p>
            <a:pPr lvl="1" eaLnBrk="1" hangingPunct="1"/>
            <a:endParaRPr lang="en-US" dirty="0"/>
          </a:p>
          <a:p>
            <a:pPr eaLnBrk="1" hangingPunct="1">
              <a:buFont typeface="Wingdings" pitchFamily="2" charset="2"/>
              <a:buNone/>
            </a:pPr>
            <a:endParaRPr lang="en-US" sz="1400" dirty="0"/>
          </a:p>
          <a:p>
            <a:pPr eaLnBrk="1" hangingPunct="1"/>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2768639908"/>
              </p:ext>
            </p:extLst>
          </p:nvPr>
        </p:nvGraphicFramePr>
        <p:xfrm>
          <a:off x="914400" y="2362200"/>
          <a:ext cx="6780213" cy="4226830"/>
        </p:xfrm>
        <a:graphic>
          <a:graphicData uri="http://schemas.openxmlformats.org/drawingml/2006/table">
            <a:tbl>
              <a:tblPr firstRow="1" bandRow="1">
                <a:tableStyleId>{5C22544A-7EE6-4342-B048-85BDC9FD1C3A}</a:tableStyleId>
              </a:tblPr>
              <a:tblGrid>
                <a:gridCol w="2741613">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286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344506">
                <a:tc>
                  <a:txBody>
                    <a:bodyPr/>
                    <a:lstStyle/>
                    <a:p>
                      <a:r>
                        <a:rPr lang="en-US" b="0" dirty="0">
                          <a:solidFill>
                            <a:schemeClr val="tx1"/>
                          </a:solidFill>
                        </a:rPr>
                        <a:t>Heads</a:t>
                      </a:r>
                    </a:p>
                  </a:txBody>
                  <a:tcPr>
                    <a:lnR w="12700" cmpd="sng">
                      <a:noFill/>
                    </a:lnR>
                    <a:lnB w="12700" cap="flat" cmpd="sng" algn="ctr">
                      <a:noFill/>
                      <a:prstDash val="solid"/>
                      <a:round/>
                      <a:headEnd type="none" w="med" len="med"/>
                      <a:tailEnd type="none" w="med" len="med"/>
                    </a:lnB>
                  </a:tcPr>
                </a:tc>
                <a:tc>
                  <a:txBody>
                    <a:bodyPr/>
                    <a:lstStyle/>
                    <a:p>
                      <a:r>
                        <a:rPr lang="en-US" b="0" dirty="0">
                          <a:solidFill>
                            <a:schemeClr val="tx1"/>
                          </a:solidFill>
                        </a:rPr>
                        <a:t>2024 (Rs Million)</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b="0" dirty="0">
                        <a:solidFill>
                          <a:schemeClr val="tx1"/>
                        </a:solidFill>
                      </a:endParaRPr>
                    </a:p>
                  </a:txBody>
                  <a:tcPr>
                    <a:lnL w="12700" cmpd="sng">
                      <a:noFill/>
                    </a:lnL>
                    <a:lnR w="12700" cmpd="sng">
                      <a:noFill/>
                    </a:lnR>
                    <a:lnB w="12700" cap="flat" cmpd="sng" algn="ctr">
                      <a:noFill/>
                      <a:prstDash val="solid"/>
                      <a:round/>
                      <a:headEnd type="none" w="med" len="med"/>
                      <a:tailEnd type="none" w="med" len="med"/>
                    </a:lnB>
                  </a:tcPr>
                </a:tc>
                <a:tc>
                  <a:txBody>
                    <a:bodyPr/>
                    <a:lstStyle/>
                    <a:p>
                      <a:r>
                        <a:rPr lang="en-US" b="0" dirty="0">
                          <a:solidFill>
                            <a:schemeClr val="tx1"/>
                          </a:solidFill>
                        </a:rPr>
                        <a:t>2023 (</a:t>
                      </a:r>
                      <a:r>
                        <a:rPr lang="en-US" b="0" baseline="0" dirty="0">
                          <a:solidFill>
                            <a:schemeClr val="tx1"/>
                          </a:solidFill>
                        </a:rPr>
                        <a:t>Rs Million)</a:t>
                      </a:r>
                      <a:endParaRPr lang="en-US" b="0" dirty="0">
                        <a:solidFill>
                          <a:schemeClr val="tx1"/>
                        </a:solidFill>
                      </a:endParaRPr>
                    </a:p>
                  </a:txBody>
                  <a:tcPr>
                    <a:lnL w="12700" cmpd="sng">
                      <a:noFill/>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67640">
                <a:tc>
                  <a:txBody>
                    <a:bodyPr/>
                    <a:lstStyle/>
                    <a:p>
                      <a:pPr algn="l" rtl="0" fontAlgn="b"/>
                      <a:r>
                        <a:rPr lang="en-US" sz="1050" b="0" i="0" u="none" strike="noStrike">
                          <a:solidFill>
                            <a:srgbClr val="003366"/>
                          </a:solidFill>
                          <a:latin typeface="Calibri"/>
                        </a:rPr>
                        <a:t>Issued, Subscribed and Paid up capital  </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1" i="0" u="none" strike="noStrike" dirty="0">
                          <a:solidFill>
                            <a:srgbClr val="003366"/>
                          </a:solidFill>
                          <a:latin typeface="Calibri"/>
                        </a:rPr>
                        <a:t>                         84.72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0" i="0" u="none" strike="noStrike" dirty="0">
                          <a:solidFill>
                            <a:srgbClr val="003366"/>
                          </a:solidFill>
                          <a:latin typeface="Calibri"/>
                        </a:rPr>
                        <a:t>                        84.72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01168">
                <a:tc>
                  <a:txBody>
                    <a:bodyPr/>
                    <a:lstStyle/>
                    <a:p>
                      <a:pPr algn="l" rtl="0" fontAlgn="b"/>
                      <a:r>
                        <a:rPr lang="en-US" sz="1050" b="0" i="0" u="none" strike="noStrike">
                          <a:solidFill>
                            <a:srgbClr val="003366"/>
                          </a:solidFill>
                          <a:latin typeface="Calibri"/>
                        </a:rPr>
                        <a:t>Capital Reserve </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1" i="0" u="none" strike="noStrike" dirty="0">
                          <a:solidFill>
                            <a:srgbClr val="003366"/>
                          </a:solidFill>
                          <a:latin typeface="Calibri"/>
                        </a:rPr>
                        <a:t>                         32.75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0" i="0" u="none" strike="noStrike" dirty="0">
                          <a:solidFill>
                            <a:srgbClr val="003366"/>
                          </a:solidFill>
                          <a:latin typeface="Calibri"/>
                        </a:rPr>
                        <a:t>                        32.75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01168">
                <a:tc>
                  <a:txBody>
                    <a:bodyPr/>
                    <a:lstStyle/>
                    <a:p>
                      <a:pPr algn="l" rtl="0" fontAlgn="b"/>
                      <a:r>
                        <a:rPr lang="en-US" sz="1050" b="0" i="0" u="none" strike="noStrike">
                          <a:solidFill>
                            <a:srgbClr val="003366"/>
                          </a:solidFill>
                          <a:latin typeface="Calibri"/>
                        </a:rPr>
                        <a:t>Revaluation Surplus </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1" i="0" u="none" strike="noStrike" dirty="0">
                          <a:solidFill>
                            <a:srgbClr val="003366"/>
                          </a:solidFill>
                          <a:latin typeface="Calibri"/>
                        </a:rPr>
                        <a:t>                      508.05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0" i="0" u="none" strike="noStrike" dirty="0">
                          <a:solidFill>
                            <a:srgbClr val="003366"/>
                          </a:solidFill>
                          <a:latin typeface="Calibri"/>
                        </a:rPr>
                        <a:t>                      527.31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01168">
                <a:tc>
                  <a:txBody>
                    <a:bodyPr/>
                    <a:lstStyle/>
                    <a:p>
                      <a:pPr algn="l" rtl="0" fontAlgn="b"/>
                      <a:r>
                        <a:rPr lang="en-US" sz="1050" b="0" i="0" u="none" strike="noStrike">
                          <a:solidFill>
                            <a:srgbClr val="003366"/>
                          </a:solidFill>
                          <a:latin typeface="Calibri"/>
                        </a:rPr>
                        <a:t>Un appropriated profit </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1" i="0" u="none" strike="noStrike" dirty="0">
                          <a:solidFill>
                            <a:srgbClr val="003366"/>
                          </a:solidFill>
                          <a:latin typeface="Calibri"/>
                        </a:rPr>
                        <a:t>                   1,208.58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0" i="0" u="none" strike="noStrike" dirty="0">
                          <a:solidFill>
                            <a:srgbClr val="003366"/>
                          </a:solidFill>
                          <a:latin typeface="Calibri"/>
                        </a:rPr>
                        <a:t>                  1,155.02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01168">
                <a:tc>
                  <a:txBody>
                    <a:bodyPr/>
                    <a:lstStyle/>
                    <a:p>
                      <a:pPr algn="l" rtl="0" fontAlgn="b"/>
                      <a:r>
                        <a:rPr lang="en-US" sz="1050" b="0" i="0" u="none" strike="noStrike">
                          <a:solidFill>
                            <a:srgbClr val="003366"/>
                          </a:solidFill>
                          <a:latin typeface="Calibri"/>
                        </a:rPr>
                        <a:t>Subordinated loans</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1" i="0" u="none" strike="noStrike" dirty="0">
                          <a:solidFill>
                            <a:srgbClr val="003366"/>
                          </a:solidFill>
                          <a:latin typeface="Calibri"/>
                        </a:rPr>
                        <a:t>                         62.50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0" i="0" u="none" strike="noStrike" dirty="0">
                          <a:solidFill>
                            <a:srgbClr val="003366"/>
                          </a:solidFill>
                          <a:latin typeface="Calibri"/>
                        </a:rPr>
                        <a:t>                        62.50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42244">
                <a:tc>
                  <a:txBody>
                    <a:bodyPr/>
                    <a:lstStyle/>
                    <a:p>
                      <a:pPr algn="l" rtl="0" fontAlgn="b"/>
                      <a:r>
                        <a:rPr lang="en-US" sz="1050" b="1" i="0" u="none" strike="noStrike">
                          <a:solidFill>
                            <a:srgbClr val="003366"/>
                          </a:solidFill>
                          <a:latin typeface="Calibri"/>
                        </a:rPr>
                        <a:t>     EQUITY (TOTAL)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1" i="0" u="none" strike="noStrike" dirty="0">
                          <a:solidFill>
                            <a:srgbClr val="003366"/>
                          </a:solidFill>
                          <a:latin typeface="Calibri"/>
                        </a:rPr>
                        <a:t>                   1,896.60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200" b="0" i="0" u="none" strike="noStrike" dirty="0">
                          <a:solidFill>
                            <a:srgbClr val="003366"/>
                          </a:solidFill>
                          <a:latin typeface="Calibri"/>
                        </a:rPr>
                        <a:t>                  1,862.29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24659">
                <a:tc>
                  <a:txBody>
                    <a:bodyPr/>
                    <a:lstStyle/>
                    <a:p>
                      <a:pPr algn="l" rtl="0" fontAlgn="b"/>
                      <a:r>
                        <a:rPr lang="en-US" sz="1050" b="0" i="0" u="none" strike="noStrike" dirty="0">
                          <a:solidFill>
                            <a:srgbClr val="003366"/>
                          </a:solidFill>
                          <a:latin typeface="Calibri"/>
                        </a:rPr>
                        <a:t>    </a:t>
                      </a:r>
                    </a:p>
                  </a:txBody>
                  <a:tcPr marL="0" marR="0" marT="0"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US" sz="1200" b="1" i="0" u="none" strike="noStrike" dirty="0">
                          <a:solidFill>
                            <a:srgbClr val="003366"/>
                          </a:solidFill>
                          <a:latin typeface="Calibri"/>
                        </a:rPr>
                        <a:t>                      </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1000" b="0" i="0" u="none" strike="noStrike" dirty="0">
                          <a:solidFill>
                            <a:srgbClr val="003366"/>
                          </a:solidFill>
                          <a:latin typeface="Calibri"/>
                        </a:rPr>
                        <a:t> </a:t>
                      </a: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US" sz="1200" b="0" i="0" u="none" strike="noStrike" dirty="0">
                          <a:solidFill>
                            <a:srgbClr val="003366"/>
                          </a:solidFill>
                          <a:latin typeface="Calibri"/>
                        </a:rPr>
                        <a:t>                      </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78439">
                <a:tc>
                  <a:txBody>
                    <a:bodyPr/>
                    <a:lstStyle/>
                    <a:p>
                      <a:pPr algn="l" rtl="0" fontAlgn="b"/>
                      <a:r>
                        <a:rPr lang="en-US" sz="1050" b="0" i="0" u="none" strike="noStrike" dirty="0">
                          <a:solidFill>
                            <a:srgbClr val="003366"/>
                          </a:solidFill>
                          <a:latin typeface="Calibri"/>
                        </a:rPr>
                        <a:t>Long term loans and financing</a:t>
                      </a:r>
                    </a:p>
                  </a:txBody>
                  <a:tcPr marL="0" marR="0" marT="0" marB="0" anchor="b">
                    <a:lnR w="12700" cap="flat" cmpd="sng" algn="ctr">
                      <a:solidFill>
                        <a:schemeClr val="tx1"/>
                      </a:solidFill>
                      <a:prstDash val="solid"/>
                      <a:round/>
                      <a:headEnd type="none" w="med" len="med"/>
                      <a:tailEnd type="none" w="med" len="med"/>
                    </a:lnR>
                    <a:lnT w="12700" cmpd="sng">
                      <a:noFill/>
                    </a:lnT>
                    <a:lnB w="12700" cmpd="sng">
                      <a:noFill/>
                    </a:lnB>
                  </a:tcPr>
                </a:tc>
                <a:tc>
                  <a:txBody>
                    <a:bodyPr/>
                    <a:lstStyle/>
                    <a:p>
                      <a:pPr algn="r" rtl="0" fontAlgn="b"/>
                      <a:r>
                        <a:rPr lang="en-US" sz="1200" b="1" i="0" u="none" strike="noStrike" dirty="0">
                          <a:solidFill>
                            <a:srgbClr val="003366"/>
                          </a:solidFill>
                          <a:latin typeface="Calibri"/>
                        </a:rPr>
                        <a:t>                      194.60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1000" b="0" i="0" u="none" strike="noStrike" dirty="0">
                        <a:solidFill>
                          <a:srgbClr val="003366"/>
                        </a:solidFill>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tcPr>
                </a:tc>
                <a:tc>
                  <a:txBody>
                    <a:bodyPr/>
                    <a:lstStyle/>
                    <a:p>
                      <a:pPr algn="r" rtl="0" fontAlgn="b"/>
                      <a:r>
                        <a:rPr lang="en-US" sz="1200" b="0" i="0" u="none" strike="noStrike" dirty="0">
                          <a:solidFill>
                            <a:srgbClr val="003366"/>
                          </a:solidFill>
                          <a:latin typeface="Calibri"/>
                        </a:rPr>
                        <a:t>                     150.65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178439">
                <a:tc>
                  <a:txBody>
                    <a:bodyPr/>
                    <a:lstStyle/>
                    <a:p>
                      <a:pPr algn="l" rtl="0" fontAlgn="b"/>
                      <a:r>
                        <a:rPr lang="en-US" sz="1050" b="0" i="0" u="none" strike="noStrike" dirty="0">
                          <a:solidFill>
                            <a:srgbClr val="003366"/>
                          </a:solidFill>
                          <a:latin typeface="Calibri"/>
                        </a:rPr>
                        <a:t>Lease liability</a:t>
                      </a:r>
                    </a:p>
                  </a:txBody>
                  <a:tcPr marL="0" marR="0" marT="0" marB="0" anchor="b">
                    <a:lnR w="12700" cap="flat" cmpd="sng" algn="ctr">
                      <a:solidFill>
                        <a:schemeClr val="tx1"/>
                      </a:solidFill>
                      <a:prstDash val="solid"/>
                      <a:round/>
                      <a:headEnd type="none" w="med" len="med"/>
                      <a:tailEnd type="none" w="med" len="med"/>
                    </a:lnR>
                    <a:lnT w="12700" cmpd="sng">
                      <a:noFill/>
                    </a:lnT>
                  </a:tcPr>
                </a:tc>
                <a:tc>
                  <a:txBody>
                    <a:bodyPr/>
                    <a:lstStyle/>
                    <a:p>
                      <a:pPr algn="r" rtl="0" fontAlgn="b"/>
                      <a:r>
                        <a:rPr lang="en-US" sz="1200" b="1" i="0" u="none" strike="noStrike" dirty="0">
                          <a:solidFill>
                            <a:srgbClr val="003366"/>
                          </a:solidFill>
                          <a:latin typeface="Calibri"/>
                        </a:rPr>
                        <a:t>                         21.03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tcPr>
                </a:tc>
                <a:tc>
                  <a:txBody>
                    <a:bodyPr/>
                    <a:lstStyle/>
                    <a:p>
                      <a:pPr algn="r" rtl="0" fontAlgn="b"/>
                      <a:r>
                        <a:rPr lang="en-US" sz="1200" b="0" i="0" u="none" strike="noStrike" dirty="0">
                          <a:solidFill>
                            <a:srgbClr val="003366"/>
                          </a:solidFill>
                          <a:latin typeface="Calibri"/>
                        </a:rPr>
                        <a:t>                           27.77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182880">
                <a:tc>
                  <a:txBody>
                    <a:bodyPr/>
                    <a:lstStyle/>
                    <a:p>
                      <a:pPr algn="l" rtl="0" fontAlgn="b"/>
                      <a:r>
                        <a:rPr lang="en-US" sz="1050" b="0" i="0" u="none" strike="noStrike">
                          <a:solidFill>
                            <a:srgbClr val="003366"/>
                          </a:solidFill>
                          <a:latin typeface="Calibri"/>
                        </a:rPr>
                        <a:t>Deferred taxation</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200" b="1" i="0" u="none" strike="noStrike" dirty="0">
                          <a:solidFill>
                            <a:srgbClr val="003366"/>
                          </a:solidFill>
                          <a:latin typeface="Calibri"/>
                        </a:rPr>
                        <a:t>                         83.80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tcPr>
                </a:tc>
                <a:tc rowSpan="2">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200" b="0" i="0" u="none" strike="noStrike" dirty="0">
                          <a:solidFill>
                            <a:srgbClr val="003366"/>
                          </a:solidFill>
                          <a:latin typeface="Calibri"/>
                        </a:rPr>
                        <a:t>                        90.30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tcPr>
                </a:tc>
                <a:extLst>
                  <a:ext uri="{0D108BD9-81ED-4DB2-BD59-A6C34878D82A}">
                    <a16:rowId xmlns:a16="http://schemas.microsoft.com/office/drawing/2014/main" val="10010"/>
                  </a:ext>
                </a:extLst>
              </a:tr>
              <a:tr h="199394">
                <a:tc>
                  <a:txBody>
                    <a:bodyPr/>
                    <a:lstStyle/>
                    <a:p>
                      <a:pPr algn="l" rtl="0" fontAlgn="b"/>
                      <a:r>
                        <a:rPr lang="en-US" sz="1050" b="0" i="0" u="none" strike="noStrike">
                          <a:solidFill>
                            <a:srgbClr val="003366"/>
                          </a:solidFill>
                          <a:latin typeface="Calibri"/>
                        </a:rPr>
                        <a:t>Gas infrastructure development Cess </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200" b="1" i="0" u="none" strike="noStrike" dirty="0">
                          <a:solidFill>
                            <a:srgbClr val="003366"/>
                          </a:solidFill>
                          <a:latin typeface="Calibri"/>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200" b="0" i="0" u="none" strike="noStrike" dirty="0">
                          <a:solidFill>
                            <a:srgbClr val="003366"/>
                          </a:solidFill>
                          <a:latin typeface="Calibri"/>
                        </a:rPr>
                        <a:t>                        12.95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29670">
                <a:tc>
                  <a:txBody>
                    <a:bodyPr/>
                    <a:lstStyle/>
                    <a:p>
                      <a:pPr algn="l" rtl="0" fontAlgn="b"/>
                      <a:r>
                        <a:rPr lang="en-US" sz="1050" b="0" i="0" u="none" strike="noStrike">
                          <a:solidFill>
                            <a:srgbClr val="003366"/>
                          </a:solidFill>
                          <a:latin typeface="Calibri"/>
                        </a:rPr>
                        <a:t>Trade and other payables</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200" b="1" i="0" u="none" strike="noStrike" dirty="0">
                          <a:solidFill>
                            <a:srgbClr val="003366"/>
                          </a:solidFill>
                          <a:latin typeface="Calibri"/>
                        </a:rPr>
                        <a:t>                      747.30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200" b="0" i="0" u="none" strike="noStrike" dirty="0">
                          <a:solidFill>
                            <a:srgbClr val="003366"/>
                          </a:solidFill>
                          <a:latin typeface="Calibri"/>
                        </a:rPr>
                        <a:t>                      700.38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29670">
                <a:tc>
                  <a:txBody>
                    <a:bodyPr/>
                    <a:lstStyle/>
                    <a:p>
                      <a:pPr algn="l" rtl="0" fontAlgn="b"/>
                      <a:r>
                        <a:rPr lang="en-US" sz="1050" b="0" i="0" u="none" strike="noStrike">
                          <a:solidFill>
                            <a:srgbClr val="003366"/>
                          </a:solidFill>
                          <a:latin typeface="Calibri"/>
                        </a:rPr>
                        <a:t>Unclaimed dividend</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200" b="1" i="0" u="none" strike="noStrike" dirty="0">
                          <a:solidFill>
                            <a:srgbClr val="003366"/>
                          </a:solidFill>
                          <a:latin typeface="Calibri"/>
                        </a:rPr>
                        <a:t>                           4.11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200" b="0" i="0" u="none" strike="noStrike" dirty="0">
                          <a:solidFill>
                            <a:srgbClr val="003366"/>
                          </a:solidFill>
                          <a:latin typeface="Calibri"/>
                        </a:rPr>
                        <a:t>                           3.72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173355">
                <a:tc>
                  <a:txBody>
                    <a:bodyPr/>
                    <a:lstStyle/>
                    <a:p>
                      <a:pPr algn="l" rtl="0" fontAlgn="b"/>
                      <a:r>
                        <a:rPr lang="en-US" sz="1050" b="0" i="0" u="none" strike="noStrike" dirty="0">
                          <a:solidFill>
                            <a:srgbClr val="003366"/>
                          </a:solidFill>
                          <a:latin typeface="Calibri"/>
                        </a:rPr>
                        <a:t>Short Term Borrowings </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200" b="1" i="0" u="none" strike="noStrike" dirty="0">
                          <a:solidFill>
                            <a:srgbClr val="003366"/>
                          </a:solidFill>
                          <a:latin typeface="Calibri"/>
                        </a:rPr>
                        <a:t>                      699.13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200" b="0" i="0" u="none" strike="noStrike" dirty="0">
                          <a:solidFill>
                            <a:srgbClr val="003366"/>
                          </a:solidFill>
                          <a:latin typeface="Calibri"/>
                        </a:rPr>
                        <a:t>                      343.63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229670">
                <a:tc>
                  <a:txBody>
                    <a:bodyPr/>
                    <a:lstStyle/>
                    <a:p>
                      <a:pPr algn="l" rtl="0" fontAlgn="b"/>
                      <a:r>
                        <a:rPr lang="en-US" sz="1000" b="0" i="0" u="none" strike="noStrike">
                          <a:solidFill>
                            <a:srgbClr val="003366"/>
                          </a:solidFill>
                          <a:latin typeface="Calibri"/>
                        </a:rPr>
                        <a:t>Current portion of non-current liabilities</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200" b="1" i="0" u="none" strike="noStrike" dirty="0">
                          <a:solidFill>
                            <a:srgbClr val="003366"/>
                          </a:solidFill>
                          <a:latin typeface="Calibri"/>
                        </a:rPr>
                        <a:t>                         161.86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200" b="0" i="0" u="none" strike="noStrike" dirty="0">
                          <a:solidFill>
                            <a:srgbClr val="003366"/>
                          </a:solidFill>
                          <a:latin typeface="Calibri"/>
                        </a:rPr>
                        <a:t>                      86.17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182880">
                <a:tc>
                  <a:txBody>
                    <a:bodyPr/>
                    <a:lstStyle/>
                    <a:p>
                      <a:pPr algn="l" rtl="0" fontAlgn="b"/>
                      <a:r>
                        <a:rPr lang="en-US" sz="1050" b="0" i="0" u="none" strike="noStrike">
                          <a:solidFill>
                            <a:srgbClr val="003366"/>
                          </a:solidFill>
                          <a:latin typeface="Calibri"/>
                        </a:rPr>
                        <a:t>Accrued finance cost</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200" b="1" i="0" u="none" strike="noStrike" dirty="0">
                          <a:solidFill>
                            <a:srgbClr val="003366"/>
                          </a:solidFill>
                          <a:latin typeface="Calibri"/>
                        </a:rPr>
                        <a:t>                         32.17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sz="1000" b="0" i="0" u="none" strike="noStrike" dirty="0">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200" b="0" i="0" u="none" strike="noStrike" dirty="0">
                          <a:solidFill>
                            <a:srgbClr val="003366"/>
                          </a:solidFill>
                          <a:latin typeface="Calibri"/>
                        </a:rPr>
                        <a:t>                        16.83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6"/>
                  </a:ext>
                </a:extLst>
              </a:tr>
              <a:tr h="203835">
                <a:tc>
                  <a:txBody>
                    <a:bodyPr/>
                    <a:lstStyle/>
                    <a:p>
                      <a:pPr algn="l" rtl="0" fontAlgn="b"/>
                      <a:r>
                        <a:rPr lang="en-US" sz="1050" b="0" i="0" u="none" strike="noStrike">
                          <a:solidFill>
                            <a:srgbClr val="003366"/>
                          </a:solidFill>
                          <a:latin typeface="Calibri"/>
                        </a:rPr>
                        <a:t>Provision for taxation</a:t>
                      </a:r>
                    </a:p>
                  </a:txBody>
                  <a:tcPr marL="0" marR="0" marT="0" marB="0" anchor="b">
                    <a:lnR w="12700" cap="flat" cmpd="sng" algn="ctr">
                      <a:solidFill>
                        <a:schemeClr val="tx1"/>
                      </a:solidFill>
                      <a:prstDash val="solid"/>
                      <a:round/>
                      <a:headEnd type="none" w="med" len="med"/>
                      <a:tailEnd type="none" w="med" len="med"/>
                    </a:lnR>
                  </a:tcPr>
                </a:tc>
                <a:tc>
                  <a:txBody>
                    <a:bodyPr/>
                    <a:lstStyle/>
                    <a:p>
                      <a:pPr algn="r" rtl="0" fontAlgn="b"/>
                      <a:r>
                        <a:rPr lang="en-US" sz="1200" b="1" i="0" u="none" strike="noStrike" dirty="0">
                          <a:solidFill>
                            <a:srgbClr val="003366"/>
                          </a:solidFill>
                          <a:latin typeface="Calibri"/>
                        </a:rPr>
                        <a:t>                         62.83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solidFill>
                            <a:srgbClr val="003366"/>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sz="1200" b="0" i="0" u="none" strike="noStrike" dirty="0">
                          <a:solidFill>
                            <a:srgbClr val="003366"/>
                          </a:solidFill>
                          <a:latin typeface="Calibri"/>
                        </a:rPr>
                        <a:t>                        48.38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229670">
                <a:tc>
                  <a:txBody>
                    <a:bodyPr/>
                    <a:lstStyle/>
                    <a:p>
                      <a:pPr algn="l" rtl="0" fontAlgn="b"/>
                      <a:r>
                        <a:rPr lang="en-US" sz="1100" b="1" i="0" u="none" strike="noStrike">
                          <a:solidFill>
                            <a:srgbClr val="003366"/>
                          </a:solidFill>
                          <a:latin typeface="Calibri"/>
                        </a:rPr>
                        <a:t>    LIABILITIES (TOTAL) </a:t>
                      </a:r>
                    </a:p>
                  </a:txBody>
                  <a:tcPr marL="0" marR="0" marT="0" marB="0" anchor="b"/>
                </a:tc>
                <a:tc>
                  <a:txBody>
                    <a:bodyPr/>
                    <a:lstStyle/>
                    <a:p>
                      <a:pPr algn="r" rtl="0" fontAlgn="b"/>
                      <a:r>
                        <a:rPr lang="en-US" sz="1200" b="1" i="0" u="none" strike="noStrike" dirty="0">
                          <a:solidFill>
                            <a:srgbClr val="003366"/>
                          </a:solidFill>
                          <a:latin typeface="Calibri"/>
                        </a:rPr>
                        <a:t>                   2,006.82 </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solidFill>
                            <a:srgbClr val="003366"/>
                          </a:solidFill>
                          <a:latin typeface="Arial"/>
                        </a:rPr>
                        <a:t> </a:t>
                      </a:r>
                    </a:p>
                  </a:txBody>
                  <a:tcPr marL="0" marR="0" marT="0" marB="0"/>
                </a:tc>
                <a:tc>
                  <a:txBody>
                    <a:bodyPr/>
                    <a:lstStyle/>
                    <a:p>
                      <a:pPr algn="r" rtl="0" fontAlgn="b"/>
                      <a:r>
                        <a:rPr lang="en-US" sz="1200" b="0" i="0" u="none" strike="noStrike" dirty="0">
                          <a:solidFill>
                            <a:srgbClr val="003366"/>
                          </a:solidFill>
                          <a:latin typeface="Calibri"/>
                        </a:rPr>
                        <a:t>                  1,480.79 </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229670">
                <a:tc>
                  <a:txBody>
                    <a:bodyPr/>
                    <a:lstStyle/>
                    <a:p>
                      <a:pPr algn="l" rtl="0" fontAlgn="b"/>
                      <a:r>
                        <a:rPr lang="en-US" sz="1100" b="1" i="0" u="none" strike="noStrike">
                          <a:solidFill>
                            <a:srgbClr val="003366"/>
                          </a:solidFill>
                          <a:latin typeface="Calibri"/>
                        </a:rPr>
                        <a:t>     TOTAL EQUITY &amp; LIABILITIES  </a:t>
                      </a:r>
                    </a:p>
                  </a:txBody>
                  <a:tcPr marL="0" marR="0" marT="0" marB="0" anchor="b"/>
                </a:tc>
                <a:tc>
                  <a:txBody>
                    <a:bodyPr/>
                    <a:lstStyle/>
                    <a:p>
                      <a:pPr algn="r" rtl="0" fontAlgn="b"/>
                      <a:r>
                        <a:rPr lang="en-US" sz="1200" b="1" i="0" u="none" strike="noStrike" dirty="0">
                          <a:solidFill>
                            <a:srgbClr val="003366"/>
                          </a:solidFill>
                          <a:latin typeface="Calibri"/>
                        </a:rPr>
                        <a:t>                   3,903.42 </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solidFill>
                            <a:srgbClr val="003366"/>
                          </a:solidFill>
                          <a:latin typeface="Arial"/>
                        </a:rPr>
                        <a:t> </a:t>
                      </a:r>
                    </a:p>
                  </a:txBody>
                  <a:tcPr marL="0" marR="0" marT="0" marB="0"/>
                </a:tc>
                <a:tc>
                  <a:txBody>
                    <a:bodyPr/>
                    <a:lstStyle/>
                    <a:p>
                      <a:pPr algn="r" rtl="0" fontAlgn="b"/>
                      <a:r>
                        <a:rPr lang="en-US" sz="1200" b="0" i="0" u="none" strike="noStrike" dirty="0">
                          <a:solidFill>
                            <a:srgbClr val="003366"/>
                          </a:solidFill>
                          <a:latin typeface="Calibri"/>
                        </a:rPr>
                        <a:t>                  3,443.08 </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
        <p:nvSpPr>
          <p:cNvPr id="5" name="Slide Number Placeholder 4"/>
          <p:cNvSpPr>
            <a:spLocks noGrp="1"/>
          </p:cNvSpPr>
          <p:nvPr>
            <p:ph type="sldNum" sz="quarter" idx="12"/>
          </p:nvPr>
        </p:nvSpPr>
        <p:spPr/>
        <p:txBody>
          <a:bodyPr/>
          <a:lstStyle/>
          <a:p>
            <a:pPr>
              <a:defRPr/>
            </a:pPr>
            <a:fld id="{42332706-024A-46D3-B485-5DDE1CCCB8C0}"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Capsules">
  <a:themeElements>
    <a:clrScheme name="">
      <a:dk1>
        <a:srgbClr val="003366"/>
      </a:dk1>
      <a:lt1>
        <a:srgbClr val="FFFFFF"/>
      </a:lt1>
      <a:dk2>
        <a:srgbClr val="009C98"/>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1">
                <a:gamma/>
                <a:shade val="50196"/>
                <a:invGamma/>
              </a:schemeClr>
            </a:gs>
          </a:gsLst>
          <a:path path="rect">
            <a:fillToRect l="50000" t="50000" r="50000" b="50000"/>
          </a:path>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defRPr kumimoji="0" lang="en-US" sz="28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gradFill rotWithShape="0">
          <a:gsLst>
            <a:gs pos="0">
              <a:schemeClr val="accent1"/>
            </a:gs>
            <a:gs pos="100000">
              <a:schemeClr val="accent1">
                <a:gamma/>
                <a:shade val="50196"/>
                <a:invGamma/>
              </a:schemeClr>
            </a:gs>
          </a:gsLst>
          <a:path path="rect">
            <a:fillToRect l="50000" t="50000" r="50000" b="50000"/>
          </a:path>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defRPr kumimoji="0" lang="en-US" sz="2800" b="0" i="0" u="none" strike="noStrike" cap="none" normalizeH="0" baseline="0" smtClean="0">
            <a:ln>
              <a:noFill/>
            </a:ln>
            <a:solidFill>
              <a:schemeClr val="accent1"/>
            </a:solidFill>
            <a:effectLst/>
            <a:latin typeface="Arial"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3237</TotalTime>
  <Words>927</Words>
  <Application>Microsoft Office PowerPoint</Application>
  <PresentationFormat>On-screen Show (4:3)</PresentationFormat>
  <Paragraphs>335</Paragraphs>
  <Slides>17</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Aharoni</vt:lpstr>
      <vt:lpstr>Arial</vt:lpstr>
      <vt:lpstr>Arial Rounded MT Bold</vt:lpstr>
      <vt:lpstr>Bell MT</vt:lpstr>
      <vt:lpstr>Bodoni MT Condensed</vt:lpstr>
      <vt:lpstr>Bookman Old Style</vt:lpstr>
      <vt:lpstr>Calibri</vt:lpstr>
      <vt:lpstr>Impact</vt:lpstr>
      <vt:lpstr>Times New Roman</vt:lpstr>
      <vt:lpstr>Viner Hand ITC</vt:lpstr>
      <vt:lpstr>Wingdings</vt:lpstr>
      <vt:lpstr>Capsules</vt:lpstr>
      <vt:lpstr>         AHMAD HASSAN TEXTILE MILLS LTD</vt:lpstr>
      <vt:lpstr>                       OVERVIEW</vt:lpstr>
      <vt:lpstr>              BUSINESS SEGMENTS</vt:lpstr>
      <vt:lpstr>                UNIT LOCATIONS</vt:lpstr>
      <vt:lpstr> MAJOR PRODUCTS </vt:lpstr>
      <vt:lpstr>                    KEY BUYERS</vt:lpstr>
      <vt:lpstr>PROFIT OR LOSS STATEMENT For the year ended June 30, 2024</vt:lpstr>
      <vt:lpstr>BALNCE SHEET As at June 30, 2024                                                    Assets Side.. 1/2</vt:lpstr>
      <vt:lpstr>BALANCE SHEET As at June 30, 2024                                      Equity and Liabilities Side…2/2</vt:lpstr>
      <vt:lpstr>KEY FINANCIAL INDICATORS…</vt:lpstr>
      <vt:lpstr>FLASH BACK….................................. GROSS PROFT (GP) %</vt:lpstr>
      <vt:lpstr>FLASH BACK….................................. PROFIT/(LOSS) AFTER TAX(RS IN MILLION)</vt:lpstr>
      <vt:lpstr>DEBT SUMMARY……..(RUPEES IN MILLION)</vt:lpstr>
      <vt:lpstr>SWOT ANALYSIS …………… BASED UPON FINANCIAL YEAR 2024</vt:lpstr>
      <vt:lpstr>   CORPORATE SOCIAL RESPONSIBILITIES AND ENVIRONMENTAL CARE (CSR) </vt:lpstr>
      <vt:lpstr>                                 QUESTION ANSWER SESSION                                </vt:lpstr>
      <vt:lpstr>               AHMAD HASSAN TEXTILE MILLS LTD</vt:lpstr>
    </vt:vector>
  </TitlesOfParts>
  <Company>IASTED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IASTED</dc:creator>
  <cp:lastModifiedBy>Zubair</cp:lastModifiedBy>
  <cp:revision>336</cp:revision>
  <dcterms:created xsi:type="dcterms:W3CDTF">2001-12-11T23:34:17Z</dcterms:created>
  <dcterms:modified xsi:type="dcterms:W3CDTF">2024-11-07T06:05:56Z</dcterms:modified>
</cp:coreProperties>
</file>